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25199975"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8D230F3-CF80-4859-8CE7-A43EE81993B5}" styleName="Açık Stil 1 - Vurgu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24" d="100"/>
          <a:sy n="24" d="100"/>
        </p:scale>
        <p:origin x="292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5302386"/>
            <a:ext cx="21419979" cy="11279752"/>
          </a:xfrm>
        </p:spPr>
        <p:txBody>
          <a:bodyPr anchor="b"/>
          <a:lstStyle>
            <a:lvl1pPr algn="ctr">
              <a:defRPr sz="16535"/>
            </a:lvl1pPr>
          </a:lstStyle>
          <a:p>
            <a:r>
              <a:rPr lang="tr-TR"/>
              <a:t>Asıl başlık stilini düzenlemek için tıklayın</a:t>
            </a:r>
            <a:endParaRPr lang="en-US" dirty="0"/>
          </a:p>
        </p:txBody>
      </p:sp>
      <p:sp>
        <p:nvSpPr>
          <p:cNvPr id="3" name="Subtitle 2"/>
          <p:cNvSpPr>
            <a:spLocks noGrp="1"/>
          </p:cNvSpPr>
          <p:nvPr>
            <p:ph type="subTitle" idx="1"/>
          </p:nvPr>
        </p:nvSpPr>
        <p:spPr>
          <a:xfrm>
            <a:off x="3149997" y="17017128"/>
            <a:ext cx="18899981" cy="7822326"/>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140846F-80E7-4AAF-AB3B-1C49876041E3}" type="datetimeFigureOut">
              <a:rPr lang="tr-TR" smtClean="0"/>
              <a:t>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447378-DF48-427A-B2F9-553313720AD1}" type="slidenum">
              <a:rPr lang="tr-TR" smtClean="0"/>
              <a:t>‹#›</a:t>
            </a:fld>
            <a:endParaRPr lang="tr-TR"/>
          </a:p>
        </p:txBody>
      </p:sp>
    </p:spTree>
    <p:extLst>
      <p:ext uri="{BB962C8B-B14F-4D97-AF65-F5344CB8AC3E}">
        <p14:creationId xmlns:p14="http://schemas.microsoft.com/office/powerpoint/2010/main" val="281301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140846F-80E7-4AAF-AB3B-1C49876041E3}" type="datetimeFigureOut">
              <a:rPr lang="tr-TR" smtClean="0"/>
              <a:t>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447378-DF48-427A-B2F9-553313720AD1}" type="slidenum">
              <a:rPr lang="tr-TR" smtClean="0"/>
              <a:t>‹#›</a:t>
            </a:fld>
            <a:endParaRPr lang="tr-TR"/>
          </a:p>
        </p:txBody>
      </p:sp>
    </p:spTree>
    <p:extLst>
      <p:ext uri="{BB962C8B-B14F-4D97-AF65-F5344CB8AC3E}">
        <p14:creationId xmlns:p14="http://schemas.microsoft.com/office/powerpoint/2010/main" val="3261554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1724962"/>
            <a:ext cx="5433745" cy="27456899"/>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732500" y="1724962"/>
            <a:ext cx="15986234" cy="274568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140846F-80E7-4AAF-AB3B-1C49876041E3}" type="datetimeFigureOut">
              <a:rPr lang="tr-TR" smtClean="0"/>
              <a:t>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447378-DF48-427A-B2F9-553313720AD1}" type="slidenum">
              <a:rPr lang="tr-TR" smtClean="0"/>
              <a:t>‹#›</a:t>
            </a:fld>
            <a:endParaRPr lang="tr-TR"/>
          </a:p>
        </p:txBody>
      </p:sp>
    </p:spTree>
    <p:extLst>
      <p:ext uri="{BB962C8B-B14F-4D97-AF65-F5344CB8AC3E}">
        <p14:creationId xmlns:p14="http://schemas.microsoft.com/office/powerpoint/2010/main" val="1381674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140846F-80E7-4AAF-AB3B-1C49876041E3}" type="datetimeFigureOut">
              <a:rPr lang="tr-TR" smtClean="0"/>
              <a:t>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447378-DF48-427A-B2F9-553313720AD1}" type="slidenum">
              <a:rPr lang="tr-TR" smtClean="0"/>
              <a:t>‹#›</a:t>
            </a:fld>
            <a:endParaRPr lang="tr-TR"/>
          </a:p>
        </p:txBody>
      </p:sp>
    </p:spTree>
    <p:extLst>
      <p:ext uri="{BB962C8B-B14F-4D97-AF65-F5344CB8AC3E}">
        <p14:creationId xmlns:p14="http://schemas.microsoft.com/office/powerpoint/2010/main" val="1342493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719375" y="8077332"/>
            <a:ext cx="21734978" cy="13477201"/>
          </a:xfrm>
        </p:spPr>
        <p:txBody>
          <a:bodyPr anchor="b"/>
          <a:lstStyle>
            <a:lvl1pPr>
              <a:defRPr sz="16535"/>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19375" y="21682033"/>
            <a:ext cx="21734978" cy="7087342"/>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140846F-80E7-4AAF-AB3B-1C49876041E3}" type="datetimeFigureOut">
              <a:rPr lang="tr-TR" smtClean="0"/>
              <a:t>3.06.2025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447378-DF48-427A-B2F9-553313720AD1}" type="slidenum">
              <a:rPr lang="tr-TR" smtClean="0"/>
              <a:t>‹#›</a:t>
            </a:fld>
            <a:endParaRPr lang="tr-TR"/>
          </a:p>
        </p:txBody>
      </p:sp>
    </p:spTree>
    <p:extLst>
      <p:ext uri="{BB962C8B-B14F-4D97-AF65-F5344CB8AC3E}">
        <p14:creationId xmlns:p14="http://schemas.microsoft.com/office/powerpoint/2010/main" val="379290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732498" y="8624810"/>
            <a:ext cx="10709989" cy="2055705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12757488" y="8624810"/>
            <a:ext cx="10709989" cy="2055705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140846F-80E7-4AAF-AB3B-1C49876041E3}" type="datetimeFigureOut">
              <a:rPr lang="tr-TR" smtClean="0"/>
              <a:t>3.06.2025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D447378-DF48-427A-B2F9-553313720AD1}" type="slidenum">
              <a:rPr lang="tr-TR" smtClean="0"/>
              <a:t>‹#›</a:t>
            </a:fld>
            <a:endParaRPr lang="tr-TR"/>
          </a:p>
        </p:txBody>
      </p:sp>
    </p:spTree>
    <p:extLst>
      <p:ext uri="{BB962C8B-B14F-4D97-AF65-F5344CB8AC3E}">
        <p14:creationId xmlns:p14="http://schemas.microsoft.com/office/powerpoint/2010/main" val="2253168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735781" y="1724969"/>
            <a:ext cx="21734978" cy="6262365"/>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735783" y="7942328"/>
            <a:ext cx="10660769" cy="3892412"/>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düzenlemek için tıklayın</a:t>
            </a:r>
          </a:p>
        </p:txBody>
      </p:sp>
      <p:sp>
        <p:nvSpPr>
          <p:cNvPr id="4" name="Content Placeholder 3"/>
          <p:cNvSpPr>
            <a:spLocks noGrp="1"/>
          </p:cNvSpPr>
          <p:nvPr>
            <p:ph sz="half" idx="2"/>
          </p:nvPr>
        </p:nvSpPr>
        <p:spPr>
          <a:xfrm>
            <a:off x="1735783" y="11834740"/>
            <a:ext cx="10660769" cy="174071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12757489" y="7942328"/>
            <a:ext cx="10713272" cy="3892412"/>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düzenlemek için tıklayın</a:t>
            </a:r>
          </a:p>
        </p:txBody>
      </p:sp>
      <p:sp>
        <p:nvSpPr>
          <p:cNvPr id="6" name="Content Placeholder 5"/>
          <p:cNvSpPr>
            <a:spLocks noGrp="1"/>
          </p:cNvSpPr>
          <p:nvPr>
            <p:ph sz="quarter" idx="4"/>
          </p:nvPr>
        </p:nvSpPr>
        <p:spPr>
          <a:xfrm>
            <a:off x="12757489" y="11834740"/>
            <a:ext cx="10713272" cy="174071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140846F-80E7-4AAF-AB3B-1C49876041E3}" type="datetimeFigureOut">
              <a:rPr lang="tr-TR" smtClean="0"/>
              <a:t>3.06.2025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D447378-DF48-427A-B2F9-553313720AD1}" type="slidenum">
              <a:rPr lang="tr-TR" smtClean="0"/>
              <a:t>‹#›</a:t>
            </a:fld>
            <a:endParaRPr lang="tr-TR"/>
          </a:p>
        </p:txBody>
      </p:sp>
    </p:spTree>
    <p:extLst>
      <p:ext uri="{BB962C8B-B14F-4D97-AF65-F5344CB8AC3E}">
        <p14:creationId xmlns:p14="http://schemas.microsoft.com/office/powerpoint/2010/main" val="2747383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140846F-80E7-4AAF-AB3B-1C49876041E3}" type="datetimeFigureOut">
              <a:rPr lang="tr-TR" smtClean="0"/>
              <a:t>3.06.2025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D447378-DF48-427A-B2F9-553313720AD1}" type="slidenum">
              <a:rPr lang="tr-TR" smtClean="0"/>
              <a:t>‹#›</a:t>
            </a:fld>
            <a:endParaRPr lang="tr-TR"/>
          </a:p>
        </p:txBody>
      </p:sp>
    </p:spTree>
    <p:extLst>
      <p:ext uri="{BB962C8B-B14F-4D97-AF65-F5344CB8AC3E}">
        <p14:creationId xmlns:p14="http://schemas.microsoft.com/office/powerpoint/2010/main" val="3630431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0846F-80E7-4AAF-AB3B-1C49876041E3}" type="datetimeFigureOut">
              <a:rPr lang="tr-TR" smtClean="0"/>
              <a:t>3.06.2025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D447378-DF48-427A-B2F9-553313720AD1}" type="slidenum">
              <a:rPr lang="tr-TR" smtClean="0"/>
              <a:t>‹#›</a:t>
            </a:fld>
            <a:endParaRPr lang="tr-TR"/>
          </a:p>
        </p:txBody>
      </p:sp>
    </p:spTree>
    <p:extLst>
      <p:ext uri="{BB962C8B-B14F-4D97-AF65-F5344CB8AC3E}">
        <p14:creationId xmlns:p14="http://schemas.microsoft.com/office/powerpoint/2010/main" val="219686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735780" y="2159952"/>
            <a:ext cx="8127648" cy="7559834"/>
          </a:xfrm>
        </p:spPr>
        <p:txBody>
          <a:bodyPr anchor="b"/>
          <a:lstStyle>
            <a:lvl1pPr>
              <a:defRPr sz="8819"/>
            </a:lvl1pPr>
          </a:lstStyle>
          <a:p>
            <a:r>
              <a:rPr lang="tr-TR"/>
              <a:t>Asıl başlık stilini düzenlemek için tıklayın</a:t>
            </a:r>
            <a:endParaRPr lang="en-US" dirty="0"/>
          </a:p>
        </p:txBody>
      </p:sp>
      <p:sp>
        <p:nvSpPr>
          <p:cNvPr id="3" name="Content Placeholder 2"/>
          <p:cNvSpPr>
            <a:spLocks noGrp="1"/>
          </p:cNvSpPr>
          <p:nvPr>
            <p:ph idx="1"/>
          </p:nvPr>
        </p:nvSpPr>
        <p:spPr>
          <a:xfrm>
            <a:off x="10713272" y="4664905"/>
            <a:ext cx="12757487" cy="23024494"/>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735780" y="9719786"/>
            <a:ext cx="8127648" cy="18007107"/>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140846F-80E7-4AAF-AB3B-1C49876041E3}" type="datetimeFigureOut">
              <a:rPr lang="tr-TR" smtClean="0"/>
              <a:t>3.06.2025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D447378-DF48-427A-B2F9-553313720AD1}" type="slidenum">
              <a:rPr lang="tr-TR" smtClean="0"/>
              <a:t>‹#›</a:t>
            </a:fld>
            <a:endParaRPr lang="tr-TR"/>
          </a:p>
        </p:txBody>
      </p:sp>
    </p:spTree>
    <p:extLst>
      <p:ext uri="{BB962C8B-B14F-4D97-AF65-F5344CB8AC3E}">
        <p14:creationId xmlns:p14="http://schemas.microsoft.com/office/powerpoint/2010/main" val="846833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35780" y="2159952"/>
            <a:ext cx="8127648" cy="7559834"/>
          </a:xfrm>
        </p:spPr>
        <p:txBody>
          <a:bodyPr anchor="b"/>
          <a:lstStyle>
            <a:lvl1pPr>
              <a:defRPr sz="8819"/>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0713272" y="4664905"/>
            <a:ext cx="12757487" cy="23024494"/>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tr-TR"/>
              <a:t>Resim eklemek için simgeye tıklayın</a:t>
            </a:r>
            <a:endParaRPr lang="en-US" dirty="0"/>
          </a:p>
        </p:txBody>
      </p:sp>
      <p:sp>
        <p:nvSpPr>
          <p:cNvPr id="4" name="Text Placeholder 3"/>
          <p:cNvSpPr>
            <a:spLocks noGrp="1"/>
          </p:cNvSpPr>
          <p:nvPr>
            <p:ph type="body" sz="half" idx="2"/>
          </p:nvPr>
        </p:nvSpPr>
        <p:spPr>
          <a:xfrm>
            <a:off x="1735780" y="9719786"/>
            <a:ext cx="8127648" cy="18007107"/>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140846F-80E7-4AAF-AB3B-1C49876041E3}" type="datetimeFigureOut">
              <a:rPr lang="tr-TR" smtClean="0"/>
              <a:t>3.06.2025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D447378-DF48-427A-B2F9-553313720AD1}" type="slidenum">
              <a:rPr lang="tr-TR" smtClean="0"/>
              <a:t>‹#›</a:t>
            </a:fld>
            <a:endParaRPr lang="tr-TR"/>
          </a:p>
        </p:txBody>
      </p:sp>
    </p:spTree>
    <p:extLst>
      <p:ext uri="{BB962C8B-B14F-4D97-AF65-F5344CB8AC3E}">
        <p14:creationId xmlns:p14="http://schemas.microsoft.com/office/powerpoint/2010/main" val="3554748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1724969"/>
            <a:ext cx="21734978" cy="6262365"/>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732499" y="8624810"/>
            <a:ext cx="21734978" cy="2055705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732498" y="30029347"/>
            <a:ext cx="5669994" cy="1724962"/>
          </a:xfrm>
          <a:prstGeom prst="rect">
            <a:avLst/>
          </a:prstGeom>
        </p:spPr>
        <p:txBody>
          <a:bodyPr vert="horz" lIns="91440" tIns="45720" rIns="91440" bIns="45720" rtlCol="0" anchor="ctr"/>
          <a:lstStyle>
            <a:lvl1pPr algn="l">
              <a:defRPr sz="3307">
                <a:solidFill>
                  <a:schemeClr val="tx1">
                    <a:tint val="75000"/>
                  </a:schemeClr>
                </a:solidFill>
              </a:defRPr>
            </a:lvl1pPr>
          </a:lstStyle>
          <a:p>
            <a:fld id="{D140846F-80E7-4AAF-AB3B-1C49876041E3}" type="datetimeFigureOut">
              <a:rPr lang="tr-TR" smtClean="0"/>
              <a:t>3.06.2025</a:t>
            </a:fld>
            <a:endParaRPr lang="tr-TR"/>
          </a:p>
        </p:txBody>
      </p:sp>
      <p:sp>
        <p:nvSpPr>
          <p:cNvPr id="5" name="Footer Placeholder 4"/>
          <p:cNvSpPr>
            <a:spLocks noGrp="1"/>
          </p:cNvSpPr>
          <p:nvPr>
            <p:ph type="ftr" sz="quarter" idx="3"/>
          </p:nvPr>
        </p:nvSpPr>
        <p:spPr>
          <a:xfrm>
            <a:off x="8347492" y="30029347"/>
            <a:ext cx="8504992" cy="1724962"/>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7797483" y="30029347"/>
            <a:ext cx="5669994" cy="1724962"/>
          </a:xfrm>
          <a:prstGeom prst="rect">
            <a:avLst/>
          </a:prstGeom>
        </p:spPr>
        <p:txBody>
          <a:bodyPr vert="horz" lIns="91440" tIns="45720" rIns="91440" bIns="45720" rtlCol="0" anchor="ctr"/>
          <a:lstStyle>
            <a:lvl1pPr algn="r">
              <a:defRPr sz="3307">
                <a:solidFill>
                  <a:schemeClr val="tx1">
                    <a:tint val="75000"/>
                  </a:schemeClr>
                </a:solidFill>
              </a:defRPr>
            </a:lvl1pPr>
          </a:lstStyle>
          <a:p>
            <a:fld id="{3D447378-DF48-427A-B2F9-553313720AD1}" type="slidenum">
              <a:rPr lang="tr-TR" smtClean="0"/>
              <a:t>‹#›</a:t>
            </a:fld>
            <a:endParaRPr lang="tr-TR"/>
          </a:p>
        </p:txBody>
      </p:sp>
    </p:spTree>
    <p:extLst>
      <p:ext uri="{BB962C8B-B14F-4D97-AF65-F5344CB8AC3E}">
        <p14:creationId xmlns:p14="http://schemas.microsoft.com/office/powerpoint/2010/main" val="33678971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stretch>
            <a:fillRect/>
          </a:stretch>
        </p:blipFill>
        <p:spPr>
          <a:xfrm>
            <a:off x="1686647" y="530679"/>
            <a:ext cx="2076683" cy="2076683"/>
          </a:xfrm>
          <a:prstGeom prst="rect">
            <a:avLst/>
          </a:prstGeom>
        </p:spPr>
      </p:pic>
      <p:sp>
        <p:nvSpPr>
          <p:cNvPr id="6" name="Dikdörtgen 5"/>
          <p:cNvSpPr/>
          <p:nvPr/>
        </p:nvSpPr>
        <p:spPr>
          <a:xfrm>
            <a:off x="3954472" y="770512"/>
            <a:ext cx="19558857" cy="1675202"/>
          </a:xfrm>
          <a:prstGeom prst="rect">
            <a:avLst/>
          </a:prstGeom>
        </p:spPr>
        <p:txBody>
          <a:bodyPr wrap="square">
            <a:spAutoFit/>
          </a:bodyPr>
          <a:lstStyle/>
          <a:p>
            <a:pPr algn="ctr"/>
            <a:r>
              <a:rPr lang="en-US" sz="5143" b="1" dirty="0">
                <a:solidFill>
                  <a:srgbClr val="009999"/>
                </a:solidFill>
              </a:rPr>
              <a:t>THE COPPER LEACHING FROM ELECTROPLATING WASTE SLUDGE WITH ACIDIC REAGENT</a:t>
            </a:r>
            <a:endParaRPr lang="tr-TR" sz="5143" b="1" dirty="0">
              <a:solidFill>
                <a:srgbClr val="009999"/>
              </a:solidFill>
            </a:endParaRPr>
          </a:p>
        </p:txBody>
      </p:sp>
      <p:sp>
        <p:nvSpPr>
          <p:cNvPr id="7" name="Dikdörtgen 6"/>
          <p:cNvSpPr/>
          <p:nvPr/>
        </p:nvSpPr>
        <p:spPr>
          <a:xfrm>
            <a:off x="4935892" y="2606633"/>
            <a:ext cx="17959824" cy="1635641"/>
          </a:xfrm>
          <a:prstGeom prst="rect">
            <a:avLst/>
          </a:prstGeom>
        </p:spPr>
        <p:txBody>
          <a:bodyPr wrap="square">
            <a:spAutoFit/>
          </a:bodyPr>
          <a:lstStyle/>
          <a:p>
            <a:pPr algn="ctr"/>
            <a:r>
              <a:rPr lang="tr-TR" sz="3343" u="sng" dirty="0">
                <a:solidFill>
                  <a:srgbClr val="FF0000"/>
                </a:solidFill>
              </a:rPr>
              <a:t>Carlos da </a:t>
            </a:r>
            <a:r>
              <a:rPr lang="tr-TR" sz="3343" u="sng" dirty="0" err="1">
                <a:solidFill>
                  <a:srgbClr val="FF0000"/>
                </a:solidFill>
              </a:rPr>
              <a:t>Silva</a:t>
            </a:r>
            <a:r>
              <a:rPr lang="tr-TR" sz="3343" u="sng" dirty="0">
                <a:solidFill>
                  <a:srgbClr val="FF0000"/>
                </a:solidFill>
              </a:rPr>
              <a:t> BENTO</a:t>
            </a:r>
            <a:r>
              <a:rPr lang="tr-TR" sz="3343" dirty="0">
                <a:solidFill>
                  <a:srgbClr val="FF0000"/>
                </a:solidFill>
              </a:rPr>
              <a:t>*, Gediz UĞUZ</a:t>
            </a:r>
          </a:p>
          <a:p>
            <a:pPr algn="ctr"/>
            <a:r>
              <a:rPr lang="tr-TR" sz="3343" dirty="0" err="1"/>
              <a:t>Ondokuz</a:t>
            </a:r>
            <a:r>
              <a:rPr lang="tr-TR" sz="3343" dirty="0"/>
              <a:t> </a:t>
            </a:r>
            <a:r>
              <a:rPr lang="tr-TR" sz="3343" dirty="0" err="1"/>
              <a:t>Mayis</a:t>
            </a:r>
            <a:r>
              <a:rPr lang="tr-TR" sz="3343" dirty="0"/>
              <a:t> </a:t>
            </a:r>
            <a:r>
              <a:rPr lang="tr-TR" sz="3343" dirty="0" err="1"/>
              <a:t>University</a:t>
            </a:r>
            <a:r>
              <a:rPr lang="tr-TR" sz="3343" dirty="0"/>
              <a:t>, </a:t>
            </a:r>
            <a:r>
              <a:rPr lang="tr-TR" sz="3343" dirty="0" err="1"/>
              <a:t>Chemical</a:t>
            </a:r>
            <a:r>
              <a:rPr lang="tr-TR" sz="3343" dirty="0"/>
              <a:t> </a:t>
            </a:r>
            <a:r>
              <a:rPr lang="tr-TR" sz="3343" dirty="0" err="1"/>
              <a:t>Engineering</a:t>
            </a:r>
            <a:r>
              <a:rPr lang="tr-TR" sz="3343" dirty="0"/>
              <a:t> </a:t>
            </a:r>
            <a:r>
              <a:rPr lang="tr-TR" sz="3343" dirty="0" err="1"/>
              <a:t>Department</a:t>
            </a:r>
            <a:endParaRPr lang="tr-TR" sz="3343" dirty="0"/>
          </a:p>
          <a:p>
            <a:pPr algn="ctr"/>
            <a:r>
              <a:rPr lang="tr-TR" sz="3343" dirty="0">
                <a:solidFill>
                  <a:schemeClr val="accent5">
                    <a:lumMod val="75000"/>
                  </a:schemeClr>
                </a:solidFill>
              </a:rPr>
              <a:t>*carlossb@gmail.com </a:t>
            </a:r>
          </a:p>
        </p:txBody>
      </p:sp>
      <p:sp>
        <p:nvSpPr>
          <p:cNvPr id="8" name="Metin kutusu 7"/>
          <p:cNvSpPr txBox="1"/>
          <p:nvPr/>
        </p:nvSpPr>
        <p:spPr>
          <a:xfrm>
            <a:off x="1920282" y="4403189"/>
            <a:ext cx="21826682" cy="60001239"/>
          </a:xfrm>
          <a:prstGeom prst="rect">
            <a:avLst/>
          </a:prstGeom>
          <a:noFill/>
          <a:ln>
            <a:noFill/>
          </a:ln>
        </p:spPr>
        <p:txBody>
          <a:bodyPr wrap="square" numCol="2" rtlCol="0">
            <a:spAutoFit/>
          </a:bodyPr>
          <a:lstStyle/>
          <a:p>
            <a:pPr algn="just"/>
            <a:r>
              <a:rPr lang="en-US" sz="3086" b="1" i="1" dirty="0"/>
              <a:t>Abstract</a:t>
            </a:r>
            <a:endParaRPr lang="tr-TR" sz="3086" b="1" i="1" dirty="0"/>
          </a:p>
          <a:p>
            <a:pPr algn="just"/>
            <a:r>
              <a:rPr lang="en-US" sz="2057" i="1" dirty="0"/>
              <a:t>The copper leaching from electroplating waste sludge by  acidic reagent H</a:t>
            </a:r>
            <a:r>
              <a:rPr lang="en-US" sz="2057" i="1" baseline="-25000" dirty="0"/>
              <a:t>2</a:t>
            </a:r>
            <a:r>
              <a:rPr lang="en-US" sz="2057" i="1" dirty="0"/>
              <a:t>SO</a:t>
            </a:r>
            <a:r>
              <a:rPr lang="en-US" sz="2057" i="1" baseline="-25000" dirty="0"/>
              <a:t>4</a:t>
            </a:r>
            <a:r>
              <a:rPr lang="en-US" sz="2057" i="1" dirty="0"/>
              <a:t> (sulfuric acid) solution has been studied. In this study electroplating waste sludge was called EWS (acronym for Electroplating Waste Sludge). Characterization of the EWS was performed by using XRD, SEM and F-TIR analysis. The main important leaching parameters are determined as leaching time, particle size, mixing speed, H</a:t>
            </a:r>
            <a:r>
              <a:rPr lang="en-US" sz="2057" i="1" baseline="-25000" dirty="0"/>
              <a:t>2</a:t>
            </a:r>
            <a:r>
              <a:rPr lang="en-US" sz="2057" i="1" dirty="0"/>
              <a:t>SO</a:t>
            </a:r>
            <a:r>
              <a:rPr lang="en-US" sz="2057" i="1" baseline="-25000" dirty="0"/>
              <a:t>4</a:t>
            </a:r>
            <a:r>
              <a:rPr lang="en-US" sz="2057" i="1" dirty="0"/>
              <a:t> concentration, solid/liquid ratio, and temperature in copper leaching with H</a:t>
            </a:r>
            <a:r>
              <a:rPr lang="en-US" sz="2057" i="1" baseline="-25000" dirty="0"/>
              <a:t>2</a:t>
            </a:r>
            <a:r>
              <a:rPr lang="en-US" sz="2057" i="1" dirty="0"/>
              <a:t>SO</a:t>
            </a:r>
            <a:r>
              <a:rPr lang="en-US" sz="2057" i="1" baseline="-25000" dirty="0"/>
              <a:t>4</a:t>
            </a:r>
            <a:r>
              <a:rPr lang="en-US" sz="2057" i="1" dirty="0"/>
              <a:t> from EWS. The leaching method has been employed using leaching times ranged from 0 to 420 minutes; particle size ranged from 45-63 µm to 325-230 µm; mixing speed ranged from 400 rpm to 800 rpm; H</a:t>
            </a:r>
            <a:r>
              <a:rPr lang="en-US" sz="2057" i="1" baseline="-25000" dirty="0"/>
              <a:t>2</a:t>
            </a:r>
            <a:r>
              <a:rPr lang="en-US" sz="2057" i="1" dirty="0"/>
              <a:t>SO</a:t>
            </a:r>
            <a:r>
              <a:rPr lang="en-US" sz="2057" i="1" baseline="-25000" dirty="0"/>
              <a:t>4</a:t>
            </a:r>
            <a:r>
              <a:rPr lang="en-US" sz="2057" i="1" dirty="0"/>
              <a:t> concentrations in solution ranged from 1.2 to 2 M H</a:t>
            </a:r>
            <a:r>
              <a:rPr lang="en-US" sz="2057" i="1" baseline="-25000" dirty="0"/>
              <a:t>2</a:t>
            </a:r>
            <a:r>
              <a:rPr lang="en-US" sz="2057" i="1" dirty="0"/>
              <a:t>SO4; solid/liquid </a:t>
            </a:r>
            <a:r>
              <a:rPr lang="en-US" sz="2057" i="1" dirty="0" err="1"/>
              <a:t>ratioranged</a:t>
            </a:r>
            <a:r>
              <a:rPr lang="en-US" sz="2057" i="1" dirty="0"/>
              <a:t> from 12:1 mg.mL-1 to 28:1 mg.mL-1 and temperature ranged from 80 </a:t>
            </a:r>
            <a:r>
              <a:rPr lang="en-US" sz="2057" i="1" baseline="30000" dirty="0" err="1"/>
              <a:t>o</a:t>
            </a:r>
            <a:r>
              <a:rPr lang="en-US" sz="2057" i="1" dirty="0" err="1"/>
              <a:t>C</a:t>
            </a:r>
            <a:r>
              <a:rPr lang="en-US" sz="2057" i="1" dirty="0"/>
              <a:t> to 120 </a:t>
            </a:r>
            <a:r>
              <a:rPr lang="en-US" sz="2057" i="1" baseline="30000" dirty="0" err="1"/>
              <a:t>o</a:t>
            </a:r>
            <a:r>
              <a:rPr lang="en-US" sz="2057" i="1" dirty="0" err="1"/>
              <a:t>C.</a:t>
            </a:r>
            <a:r>
              <a:rPr lang="en-US" sz="2057" i="1" dirty="0"/>
              <a:t> Optimum leaching conditions from EWS by H</a:t>
            </a:r>
            <a:r>
              <a:rPr lang="en-US" sz="2057" i="1" baseline="-25000" dirty="0"/>
              <a:t>2</a:t>
            </a:r>
            <a:r>
              <a:rPr lang="en-US" sz="2057" i="1" dirty="0"/>
              <a:t>SO</a:t>
            </a:r>
            <a:r>
              <a:rPr lang="en-US" sz="2057" i="1" baseline="-25000" dirty="0"/>
              <a:t>4</a:t>
            </a:r>
            <a:r>
              <a:rPr lang="en-US" sz="2057" i="1" dirty="0"/>
              <a:t> are found as leaching times: 120 min; particle size: 45-63 µm; mixing speed: 800 rpm; H</a:t>
            </a:r>
            <a:r>
              <a:rPr lang="en-US" sz="2057" i="1" baseline="-25000" dirty="0"/>
              <a:t>2</a:t>
            </a:r>
            <a:r>
              <a:rPr lang="en-US" sz="2057" i="1" dirty="0"/>
              <a:t>SO</a:t>
            </a:r>
            <a:r>
              <a:rPr lang="en-US" sz="2057" i="1" baseline="-25000" dirty="0"/>
              <a:t>4 </a:t>
            </a:r>
            <a:r>
              <a:rPr lang="en-US" sz="2057" i="1" dirty="0"/>
              <a:t>concentration: 2 M H</a:t>
            </a:r>
            <a:r>
              <a:rPr lang="en-US" sz="2057" i="1" baseline="-25000" dirty="0"/>
              <a:t>2</a:t>
            </a:r>
            <a:r>
              <a:rPr lang="en-US" sz="2057" i="1" dirty="0"/>
              <a:t>SO</a:t>
            </a:r>
            <a:r>
              <a:rPr lang="en-US" sz="2057" i="1" baseline="-25000" dirty="0"/>
              <a:t>4</a:t>
            </a:r>
            <a:r>
              <a:rPr lang="en-US" sz="2057" i="1" dirty="0"/>
              <a:t>; solid/liquid ratio: 12:1 mg.mL-1; temperature: 120 </a:t>
            </a:r>
            <a:r>
              <a:rPr lang="en-US" sz="2057" i="1" baseline="30000" dirty="0" err="1"/>
              <a:t>o</a:t>
            </a:r>
            <a:r>
              <a:rPr lang="en-US" sz="2057" i="1" dirty="0" err="1"/>
              <a:t>C.</a:t>
            </a:r>
            <a:r>
              <a:rPr lang="en-US" sz="2057" i="1" dirty="0"/>
              <a:t> Efficiency of copper leaching was found as 88.10 % with increasing leaching time, particle size, mixing speed, H</a:t>
            </a:r>
            <a:r>
              <a:rPr lang="en-US" sz="2057" i="1" baseline="-25000" dirty="0"/>
              <a:t>2</a:t>
            </a:r>
            <a:r>
              <a:rPr lang="en-US" sz="2057" i="1" dirty="0"/>
              <a:t>SO</a:t>
            </a:r>
            <a:r>
              <a:rPr lang="en-US" sz="2057" i="1" baseline="-25000" dirty="0"/>
              <a:t>4</a:t>
            </a:r>
            <a:r>
              <a:rPr lang="en-US" sz="2057" i="1" dirty="0"/>
              <a:t> concentration and temperature, with decreasing solid/liquid ratio.</a:t>
            </a:r>
            <a:endParaRPr lang="tr-TR" sz="2057" b="1" dirty="0"/>
          </a:p>
          <a:p>
            <a:pPr algn="just"/>
            <a:r>
              <a:rPr lang="tr-TR" sz="1800" b="1" i="1" dirty="0"/>
              <a:t>K</a:t>
            </a:r>
            <a:r>
              <a:rPr lang="en-US" sz="1800" b="1" i="1" dirty="0" err="1"/>
              <a:t>eywords</a:t>
            </a:r>
            <a:r>
              <a:rPr lang="en-US" sz="1800" b="1" i="1" dirty="0"/>
              <a:t>: Leaching, Copper, H</a:t>
            </a:r>
            <a:r>
              <a:rPr lang="en-US" sz="1800" b="1" i="1" baseline="-25000" dirty="0"/>
              <a:t>2</a:t>
            </a:r>
            <a:r>
              <a:rPr lang="en-US" sz="1800" b="1" i="1" dirty="0"/>
              <a:t>SO</a:t>
            </a:r>
            <a:r>
              <a:rPr lang="en-US" sz="1800" b="1" i="1" baseline="-25000" dirty="0"/>
              <a:t>4</a:t>
            </a:r>
            <a:r>
              <a:rPr lang="en-US" sz="1800" b="1" i="1" dirty="0"/>
              <a:t>, Leaching parameters, Electroplating Waste sludge (EWS).</a:t>
            </a:r>
            <a:endParaRPr lang="tr-TR" sz="1800" b="1" i="1" dirty="0"/>
          </a:p>
          <a:p>
            <a:pPr lvl="0" algn="just"/>
            <a:endParaRPr lang="tr-TR" sz="1800" b="1" i="1" dirty="0"/>
          </a:p>
          <a:p>
            <a:pPr lvl="0" algn="just"/>
            <a:r>
              <a:rPr lang="tr-TR" sz="3086" b="1" i="1" dirty="0"/>
              <a:t>1.</a:t>
            </a:r>
            <a:r>
              <a:rPr lang="en-US" sz="3086" b="1" i="1" dirty="0"/>
              <a:t>Introduction</a:t>
            </a:r>
            <a:endParaRPr lang="tr-TR" sz="3086" b="1" i="1" dirty="0"/>
          </a:p>
          <a:p>
            <a:pPr lvl="0" algn="just"/>
            <a:r>
              <a:rPr lang="tr-TR" sz="2057" i="1" dirty="0" err="1"/>
              <a:t>Around</a:t>
            </a:r>
            <a:r>
              <a:rPr lang="tr-TR" sz="2057" i="1" dirty="0"/>
              <a:t> us, </a:t>
            </a:r>
            <a:r>
              <a:rPr lang="tr-TR" sz="2057" i="1" dirty="0" err="1"/>
              <a:t>there</a:t>
            </a:r>
            <a:r>
              <a:rPr lang="tr-TR" sz="2057" i="1" dirty="0"/>
              <a:t> </a:t>
            </a:r>
            <a:r>
              <a:rPr lang="tr-TR" sz="2057" i="1" dirty="0" err="1"/>
              <a:t>are</a:t>
            </a:r>
            <a:r>
              <a:rPr lang="tr-TR" sz="2057" i="1" dirty="0"/>
              <a:t> </a:t>
            </a:r>
            <a:r>
              <a:rPr lang="tr-TR" sz="2057" i="1" dirty="0" err="1"/>
              <a:t>many</a:t>
            </a:r>
            <a:r>
              <a:rPr lang="tr-TR" sz="2057" i="1" dirty="0"/>
              <a:t> </a:t>
            </a:r>
            <a:r>
              <a:rPr lang="tr-TR" sz="2057" i="1" dirty="0" err="1"/>
              <a:t>objects</a:t>
            </a:r>
            <a:r>
              <a:rPr lang="tr-TR" sz="2057" i="1" dirty="0"/>
              <a:t> </a:t>
            </a:r>
            <a:r>
              <a:rPr lang="tr-TR" sz="2057" i="1" dirty="0" err="1"/>
              <a:t>made</a:t>
            </a:r>
            <a:r>
              <a:rPr lang="tr-TR" sz="2057" i="1" dirty="0"/>
              <a:t> of </a:t>
            </a:r>
            <a:r>
              <a:rPr lang="tr-TR" sz="2057" i="1" dirty="0" err="1"/>
              <a:t>different</a:t>
            </a:r>
            <a:r>
              <a:rPr lang="tr-TR" sz="2057" i="1" dirty="0"/>
              <a:t> </a:t>
            </a:r>
            <a:r>
              <a:rPr lang="tr-TR" sz="2057" i="1" dirty="0" err="1"/>
              <a:t>materials</a:t>
            </a:r>
            <a:r>
              <a:rPr lang="tr-TR" sz="2057" i="1" dirty="0"/>
              <a:t>. </a:t>
            </a:r>
            <a:r>
              <a:rPr lang="tr-TR" sz="2057" i="1" dirty="0" err="1"/>
              <a:t>These</a:t>
            </a:r>
            <a:r>
              <a:rPr lang="tr-TR" sz="2057" i="1" dirty="0"/>
              <a:t> </a:t>
            </a:r>
            <a:r>
              <a:rPr lang="tr-TR" sz="2057" i="1" dirty="0" err="1"/>
              <a:t>different</a:t>
            </a:r>
            <a:r>
              <a:rPr lang="tr-TR" sz="2057" i="1" dirty="0"/>
              <a:t> </a:t>
            </a:r>
            <a:r>
              <a:rPr lang="tr-TR" sz="2057" i="1" dirty="0" err="1"/>
              <a:t>objects</a:t>
            </a:r>
            <a:r>
              <a:rPr lang="tr-TR" sz="2057" i="1" dirty="0"/>
              <a:t> </a:t>
            </a:r>
            <a:r>
              <a:rPr lang="tr-TR" sz="2057" i="1" dirty="0" err="1"/>
              <a:t>are</a:t>
            </a:r>
            <a:r>
              <a:rPr lang="tr-TR" sz="2057" i="1" dirty="0"/>
              <a:t> </a:t>
            </a:r>
            <a:r>
              <a:rPr lang="tr-TR" sz="2057" i="1" dirty="0" err="1"/>
              <a:t>plated</a:t>
            </a:r>
            <a:r>
              <a:rPr lang="tr-TR" sz="2057" i="1" dirty="0"/>
              <a:t> </a:t>
            </a:r>
            <a:r>
              <a:rPr lang="tr-TR" sz="2057" i="1" dirty="0" err="1"/>
              <a:t>to</a:t>
            </a:r>
            <a:r>
              <a:rPr lang="tr-TR" sz="2057" i="1" dirty="0"/>
              <a:t> </a:t>
            </a:r>
            <a:r>
              <a:rPr lang="tr-TR" sz="2057" i="1" dirty="0" err="1"/>
              <a:t>provide</a:t>
            </a:r>
            <a:r>
              <a:rPr lang="tr-TR" sz="2057" i="1" dirty="0"/>
              <a:t> </a:t>
            </a:r>
            <a:r>
              <a:rPr lang="tr-TR" sz="2057" i="1" dirty="0" err="1"/>
              <a:t>chemical</a:t>
            </a:r>
            <a:r>
              <a:rPr lang="tr-TR" sz="2057" i="1" dirty="0"/>
              <a:t> </a:t>
            </a:r>
            <a:r>
              <a:rPr lang="tr-TR" sz="2057" i="1" dirty="0" err="1"/>
              <a:t>and</a:t>
            </a:r>
            <a:r>
              <a:rPr lang="tr-TR" sz="2057" i="1" dirty="0"/>
              <a:t> </a:t>
            </a:r>
            <a:r>
              <a:rPr lang="tr-TR" sz="2057" i="1" dirty="0" err="1"/>
              <a:t>mechanical</a:t>
            </a:r>
            <a:r>
              <a:rPr lang="tr-TR" sz="2057" i="1" dirty="0"/>
              <a:t> </a:t>
            </a:r>
            <a:r>
              <a:rPr lang="tr-TR" sz="2057" i="1" dirty="0" err="1"/>
              <a:t>resistance</a:t>
            </a:r>
            <a:r>
              <a:rPr lang="tr-TR" sz="2057" i="1" dirty="0"/>
              <a:t>, </a:t>
            </a:r>
            <a:r>
              <a:rPr lang="tr-TR" sz="2057" i="1" dirty="0" err="1"/>
              <a:t>desired</a:t>
            </a:r>
            <a:r>
              <a:rPr lang="tr-TR" sz="2057" i="1" dirty="0"/>
              <a:t> </a:t>
            </a:r>
            <a:r>
              <a:rPr lang="tr-TR" sz="2057" i="1" dirty="0" err="1"/>
              <a:t>properties</a:t>
            </a:r>
            <a:r>
              <a:rPr lang="tr-TR" sz="2057" i="1" dirty="0"/>
              <a:t> </a:t>
            </a:r>
            <a:r>
              <a:rPr lang="tr-TR" sz="2057" i="1" dirty="0" err="1"/>
              <a:t>and</a:t>
            </a:r>
            <a:r>
              <a:rPr lang="tr-TR" sz="2057" i="1" dirty="0"/>
              <a:t> </a:t>
            </a:r>
            <a:r>
              <a:rPr lang="tr-TR" sz="2057" i="1" dirty="0" err="1"/>
              <a:t>beauties</a:t>
            </a:r>
            <a:r>
              <a:rPr lang="tr-TR" sz="2057" i="1" dirty="0"/>
              <a:t> </a:t>
            </a:r>
            <a:r>
              <a:rPr lang="tr-TR" sz="2057" i="1" dirty="0" err="1"/>
              <a:t>and</a:t>
            </a:r>
            <a:r>
              <a:rPr lang="tr-TR" sz="2057" i="1" dirty="0"/>
              <a:t> </a:t>
            </a:r>
            <a:r>
              <a:rPr lang="tr-TR" sz="2057" i="1" dirty="0" err="1"/>
              <a:t>to</a:t>
            </a:r>
            <a:r>
              <a:rPr lang="tr-TR" sz="2057" i="1" dirty="0"/>
              <a:t> </a:t>
            </a:r>
            <a:r>
              <a:rPr lang="tr-TR" sz="2057" i="1" dirty="0" err="1"/>
              <a:t>protect</a:t>
            </a:r>
            <a:r>
              <a:rPr lang="tr-TR" sz="2057" i="1" dirty="0"/>
              <a:t> </a:t>
            </a:r>
            <a:r>
              <a:rPr lang="tr-TR" sz="2057" i="1" dirty="0" err="1"/>
              <a:t>against</a:t>
            </a:r>
            <a:r>
              <a:rPr lang="tr-TR" sz="2057" i="1" dirty="0"/>
              <a:t> </a:t>
            </a:r>
            <a:r>
              <a:rPr lang="tr-TR" sz="2057" i="1" dirty="0" err="1"/>
              <a:t>corrosion</a:t>
            </a:r>
            <a:r>
              <a:rPr lang="tr-TR" sz="2057" i="1" dirty="0"/>
              <a:t>. Metal </a:t>
            </a:r>
            <a:r>
              <a:rPr lang="tr-TR" sz="2057" i="1" dirty="0" err="1"/>
              <a:t>plating</a:t>
            </a:r>
            <a:r>
              <a:rPr lang="tr-TR" sz="2057" i="1" dirty="0"/>
              <a:t> is </a:t>
            </a:r>
            <a:r>
              <a:rPr lang="tr-TR" sz="2057" i="1" dirty="0" err="1"/>
              <a:t>one</a:t>
            </a:r>
            <a:r>
              <a:rPr lang="tr-TR" sz="2057" i="1" dirty="0"/>
              <a:t> of </a:t>
            </a:r>
            <a:r>
              <a:rPr lang="tr-TR" sz="2057" i="1" dirty="0" err="1"/>
              <a:t>the</a:t>
            </a:r>
            <a:r>
              <a:rPr lang="tr-TR" sz="2057" i="1" dirty="0"/>
              <a:t> </a:t>
            </a:r>
            <a:r>
              <a:rPr lang="tr-TR" sz="2057" i="1" dirty="0" err="1"/>
              <a:t>most</a:t>
            </a:r>
            <a:r>
              <a:rPr lang="tr-TR" sz="2057" i="1" dirty="0"/>
              <a:t> </a:t>
            </a:r>
            <a:r>
              <a:rPr lang="tr-TR" sz="2057" i="1" dirty="0" err="1"/>
              <a:t>commonly</a:t>
            </a:r>
            <a:r>
              <a:rPr lang="tr-TR" sz="2057" i="1" dirty="0"/>
              <a:t> </a:t>
            </a:r>
            <a:r>
              <a:rPr lang="tr-TR" sz="2057" i="1" dirty="0" err="1"/>
              <a:t>used</a:t>
            </a:r>
            <a:r>
              <a:rPr lang="tr-TR" sz="2057" i="1" dirty="0"/>
              <a:t> </a:t>
            </a:r>
            <a:r>
              <a:rPr lang="tr-TR" sz="2057" i="1" dirty="0" err="1"/>
              <a:t>methods</a:t>
            </a:r>
            <a:r>
              <a:rPr lang="tr-TR" sz="2057" i="1" dirty="0"/>
              <a:t> </a:t>
            </a:r>
            <a:r>
              <a:rPr lang="tr-TR" sz="2057" i="1" dirty="0" err="1"/>
              <a:t>for</a:t>
            </a:r>
            <a:r>
              <a:rPr lang="tr-TR" sz="2057" i="1" dirty="0"/>
              <a:t> </a:t>
            </a:r>
            <a:r>
              <a:rPr lang="tr-TR" sz="2057" i="1" dirty="0" err="1"/>
              <a:t>plating</a:t>
            </a:r>
            <a:r>
              <a:rPr lang="tr-TR" sz="2057" i="1" dirty="0"/>
              <a:t> </a:t>
            </a:r>
            <a:r>
              <a:rPr lang="tr-TR" sz="2057" i="1" dirty="0" err="1"/>
              <a:t>objects</a:t>
            </a:r>
            <a:r>
              <a:rPr lang="tr-TR" sz="2057" i="1" dirty="0"/>
              <a:t>. </a:t>
            </a:r>
            <a:r>
              <a:rPr lang="tr-TR" sz="2057" i="1" dirty="0" err="1"/>
              <a:t>The</a:t>
            </a:r>
            <a:r>
              <a:rPr lang="tr-TR" sz="2057" i="1" dirty="0"/>
              <a:t> </a:t>
            </a:r>
            <a:r>
              <a:rPr lang="tr-TR" sz="2057" i="1" dirty="0" err="1"/>
              <a:t>method</a:t>
            </a:r>
            <a:r>
              <a:rPr lang="tr-TR" sz="2057" i="1" dirty="0"/>
              <a:t> </a:t>
            </a:r>
            <a:r>
              <a:rPr lang="tr-TR" sz="2057" i="1" dirty="0" err="1"/>
              <a:t>based</a:t>
            </a:r>
            <a:r>
              <a:rPr lang="tr-TR" sz="2057" i="1" dirty="0"/>
              <a:t> on </a:t>
            </a:r>
            <a:r>
              <a:rPr lang="tr-TR" sz="2057" i="1" dirty="0" err="1"/>
              <a:t>the</a:t>
            </a:r>
            <a:r>
              <a:rPr lang="tr-TR" sz="2057" i="1" dirty="0"/>
              <a:t> </a:t>
            </a:r>
            <a:r>
              <a:rPr lang="tr-TR" sz="2057" i="1" dirty="0" err="1"/>
              <a:t>principle</a:t>
            </a:r>
            <a:r>
              <a:rPr lang="tr-TR" sz="2057" i="1" dirty="0"/>
              <a:t> of </a:t>
            </a:r>
            <a:r>
              <a:rPr lang="tr-TR" sz="2057" i="1" dirty="0" err="1"/>
              <a:t>depositing</a:t>
            </a:r>
            <a:r>
              <a:rPr lang="tr-TR" sz="2057" i="1" dirty="0"/>
              <a:t> </a:t>
            </a:r>
            <a:r>
              <a:rPr lang="tr-TR" sz="2057" i="1" dirty="0" err="1"/>
              <a:t>metals</a:t>
            </a:r>
            <a:r>
              <a:rPr lang="tr-TR" sz="2057" i="1" dirty="0"/>
              <a:t> on </a:t>
            </a:r>
            <a:r>
              <a:rPr lang="tr-TR" sz="2057" i="1" dirty="0" err="1"/>
              <a:t>the</a:t>
            </a:r>
            <a:r>
              <a:rPr lang="tr-TR" sz="2057" i="1" dirty="0"/>
              <a:t> </a:t>
            </a:r>
            <a:r>
              <a:rPr lang="tr-TR" sz="2057" i="1" dirty="0" err="1"/>
              <a:t>surface</a:t>
            </a:r>
            <a:r>
              <a:rPr lang="tr-TR" sz="2057" i="1" dirty="0"/>
              <a:t> in </a:t>
            </a:r>
            <a:r>
              <a:rPr lang="tr-TR" sz="2057" i="1" dirty="0" err="1"/>
              <a:t>the</a:t>
            </a:r>
            <a:r>
              <a:rPr lang="tr-TR" sz="2057" i="1" dirty="0"/>
              <a:t> presence of </a:t>
            </a:r>
            <a:r>
              <a:rPr lang="tr-TR" sz="2057" i="1" dirty="0" err="1"/>
              <a:t>electric</a:t>
            </a:r>
            <a:r>
              <a:rPr lang="tr-TR" sz="2057" i="1" dirty="0"/>
              <a:t> </a:t>
            </a:r>
            <a:r>
              <a:rPr lang="tr-TR" sz="2057" i="1" dirty="0" err="1"/>
              <a:t>fields</a:t>
            </a:r>
            <a:r>
              <a:rPr lang="tr-TR" sz="2057" i="1" dirty="0"/>
              <a:t> is </a:t>
            </a:r>
            <a:r>
              <a:rPr lang="tr-TR" sz="2057" i="1" dirty="0" err="1"/>
              <a:t>known</a:t>
            </a:r>
            <a:r>
              <a:rPr lang="tr-TR" sz="2057" i="1" dirty="0"/>
              <a:t> </a:t>
            </a:r>
            <a:r>
              <a:rPr lang="tr-TR" sz="2057" i="1" dirty="0" err="1"/>
              <a:t>electroplating</a:t>
            </a:r>
            <a:r>
              <a:rPr lang="tr-TR" sz="2057" i="1" dirty="0"/>
              <a:t> [1,2]. </a:t>
            </a:r>
            <a:r>
              <a:rPr lang="tr-TR" sz="2057" i="1" dirty="0" err="1"/>
              <a:t>Electroplating</a:t>
            </a:r>
            <a:r>
              <a:rPr lang="tr-TR" sz="2057" i="1" dirty="0"/>
              <a:t> </a:t>
            </a:r>
            <a:r>
              <a:rPr lang="tr-TR" sz="2057" i="1" dirty="0" err="1"/>
              <a:t>which</a:t>
            </a:r>
            <a:r>
              <a:rPr lang="tr-TR" sz="2057" i="1" dirty="0"/>
              <a:t> is a </a:t>
            </a:r>
            <a:r>
              <a:rPr lang="tr-TR" sz="2057" i="1" dirty="0" err="1"/>
              <a:t>branch</a:t>
            </a:r>
            <a:r>
              <a:rPr lang="tr-TR" sz="2057" i="1" dirty="0"/>
              <a:t> of </a:t>
            </a:r>
            <a:r>
              <a:rPr lang="tr-TR" sz="2057" i="1" dirty="0" err="1"/>
              <a:t>the</a:t>
            </a:r>
            <a:r>
              <a:rPr lang="tr-TR" sz="2057" i="1" dirty="0"/>
              <a:t> metal </a:t>
            </a:r>
            <a:r>
              <a:rPr lang="tr-TR" sz="2057" i="1" dirty="0" err="1"/>
              <a:t>industry</a:t>
            </a:r>
            <a:r>
              <a:rPr lang="tr-TR" sz="2057" i="1" dirty="0"/>
              <a:t> is a </a:t>
            </a:r>
            <a:r>
              <a:rPr lang="tr-TR" sz="2057" i="1" dirty="0" err="1"/>
              <a:t>method</a:t>
            </a:r>
            <a:r>
              <a:rPr lang="tr-TR" sz="2057" i="1" dirty="0"/>
              <a:t> </a:t>
            </a:r>
            <a:r>
              <a:rPr lang="tr-TR" sz="2057" i="1" dirty="0" err="1"/>
              <a:t>to</a:t>
            </a:r>
            <a:r>
              <a:rPr lang="tr-TR" sz="2057" i="1" dirty="0"/>
              <a:t> </a:t>
            </a:r>
            <a:r>
              <a:rPr lang="tr-TR" sz="2057" i="1" dirty="0" err="1"/>
              <a:t>restorate</a:t>
            </a:r>
            <a:r>
              <a:rPr lang="tr-TR" sz="2057" i="1" dirty="0"/>
              <a:t> metal </a:t>
            </a:r>
            <a:r>
              <a:rPr lang="tr-TR" sz="2057" i="1" dirty="0" err="1"/>
              <a:t>surfaces</a:t>
            </a:r>
            <a:r>
              <a:rPr lang="tr-TR" sz="2057" i="1" dirty="0"/>
              <a:t> </a:t>
            </a:r>
            <a:r>
              <a:rPr lang="tr-TR" sz="2057" i="1" dirty="0" err="1"/>
              <a:t>with</a:t>
            </a:r>
            <a:r>
              <a:rPr lang="tr-TR" sz="2057" i="1" dirty="0"/>
              <a:t> </a:t>
            </a:r>
            <a:r>
              <a:rPr lang="tr-TR" sz="2057" i="1" dirty="0" err="1"/>
              <a:t>chemical</a:t>
            </a:r>
            <a:r>
              <a:rPr lang="tr-TR" sz="2057" i="1" dirty="0"/>
              <a:t> </a:t>
            </a:r>
            <a:r>
              <a:rPr lang="tr-TR" sz="2057" i="1" dirty="0" err="1"/>
              <a:t>and</a:t>
            </a:r>
            <a:r>
              <a:rPr lang="tr-TR" sz="2057" i="1" dirty="0"/>
              <a:t> </a:t>
            </a:r>
            <a:r>
              <a:rPr lang="tr-TR" sz="2057" i="1" dirty="0" err="1"/>
              <a:t>electrochemical</a:t>
            </a:r>
            <a:r>
              <a:rPr lang="tr-TR" sz="2057" i="1" dirty="0"/>
              <a:t> </a:t>
            </a:r>
            <a:r>
              <a:rPr lang="tr-TR" sz="2057" i="1" dirty="0" err="1"/>
              <a:t>processes</a:t>
            </a:r>
            <a:r>
              <a:rPr lang="tr-TR" sz="2057" i="1" dirty="0"/>
              <a:t>. </a:t>
            </a:r>
            <a:r>
              <a:rPr lang="tr-TR" sz="2057" i="1" dirty="0" err="1"/>
              <a:t>This</a:t>
            </a:r>
            <a:r>
              <a:rPr lang="tr-TR" sz="2057" i="1" dirty="0"/>
              <a:t> </a:t>
            </a:r>
            <a:r>
              <a:rPr lang="tr-TR" sz="2057" i="1" dirty="0" err="1"/>
              <a:t>galvanizing</a:t>
            </a:r>
            <a:r>
              <a:rPr lang="tr-TR" sz="2057" i="1" dirty="0"/>
              <a:t> </a:t>
            </a:r>
            <a:r>
              <a:rPr lang="tr-TR" sz="2057" i="1" dirty="0" err="1"/>
              <a:t>process</a:t>
            </a:r>
            <a:r>
              <a:rPr lang="tr-TR" sz="2057" i="1" dirty="0"/>
              <a:t> </a:t>
            </a:r>
            <a:r>
              <a:rPr lang="tr-TR" sz="2057" i="1" dirty="0" err="1"/>
              <a:t>consists</a:t>
            </a:r>
            <a:r>
              <a:rPr lang="tr-TR" sz="2057" i="1" dirty="0"/>
              <a:t> of </a:t>
            </a:r>
            <a:r>
              <a:rPr lang="tr-TR" sz="2057" i="1" dirty="0" err="1"/>
              <a:t>pre-treatment</a:t>
            </a:r>
            <a:r>
              <a:rPr lang="tr-TR" sz="2057" i="1" dirty="0"/>
              <a:t> </a:t>
            </a:r>
            <a:r>
              <a:rPr lang="tr-TR" sz="2057" i="1" dirty="0" err="1"/>
              <a:t>and</a:t>
            </a:r>
            <a:r>
              <a:rPr lang="tr-TR" sz="2057" i="1" dirty="0"/>
              <a:t> </a:t>
            </a:r>
            <a:r>
              <a:rPr lang="tr-TR" sz="2057" i="1" dirty="0" err="1"/>
              <a:t>coating</a:t>
            </a:r>
            <a:r>
              <a:rPr lang="tr-TR" sz="2057" i="1" dirty="0"/>
              <a:t> </a:t>
            </a:r>
            <a:r>
              <a:rPr lang="tr-TR" sz="2057" i="1" dirty="0" err="1"/>
              <a:t>bath</a:t>
            </a:r>
            <a:r>
              <a:rPr lang="tr-TR" sz="2057" i="1" dirty="0"/>
              <a:t>. </a:t>
            </a:r>
            <a:r>
              <a:rPr lang="tr-TR" sz="2057" i="1" dirty="0" err="1"/>
              <a:t>These</a:t>
            </a:r>
            <a:r>
              <a:rPr lang="tr-TR" sz="2057" i="1" dirty="0"/>
              <a:t> </a:t>
            </a:r>
            <a:r>
              <a:rPr lang="tr-TR" sz="2057" i="1" dirty="0" err="1"/>
              <a:t>processes</a:t>
            </a:r>
            <a:r>
              <a:rPr lang="tr-TR" sz="2057" i="1" dirty="0"/>
              <a:t> </a:t>
            </a:r>
            <a:r>
              <a:rPr lang="tr-TR" sz="2057" i="1" dirty="0" err="1"/>
              <a:t>lead</a:t>
            </a:r>
            <a:r>
              <a:rPr lang="tr-TR" sz="2057" i="1" dirty="0"/>
              <a:t> </a:t>
            </a:r>
            <a:r>
              <a:rPr lang="tr-TR" sz="2057" i="1" dirty="0" err="1"/>
              <a:t>to</a:t>
            </a:r>
            <a:r>
              <a:rPr lang="tr-TR" sz="2057" i="1" dirty="0"/>
              <a:t> </a:t>
            </a:r>
            <a:r>
              <a:rPr lang="tr-TR" sz="2057" i="1" dirty="0" err="1"/>
              <a:t>the</a:t>
            </a:r>
            <a:r>
              <a:rPr lang="tr-TR" sz="2057" i="1" dirty="0"/>
              <a:t> </a:t>
            </a:r>
            <a:r>
              <a:rPr lang="tr-TR" sz="2057" i="1" dirty="0" err="1"/>
              <a:t>formation</a:t>
            </a:r>
            <a:r>
              <a:rPr lang="tr-TR" sz="2057" i="1" dirty="0"/>
              <a:t> of </a:t>
            </a:r>
            <a:r>
              <a:rPr lang="tr-TR" sz="2057" i="1" dirty="0" err="1"/>
              <a:t>various</a:t>
            </a:r>
            <a:r>
              <a:rPr lang="tr-TR" sz="2057" i="1" dirty="0"/>
              <a:t> </a:t>
            </a:r>
            <a:r>
              <a:rPr lang="tr-TR" sz="2057" i="1" dirty="0" err="1"/>
              <a:t>types</a:t>
            </a:r>
            <a:r>
              <a:rPr lang="tr-TR" sz="2057" i="1" dirty="0"/>
              <a:t> of </a:t>
            </a:r>
            <a:r>
              <a:rPr lang="tr-TR" sz="2057" i="1" dirty="0" err="1"/>
              <a:t>waste</a:t>
            </a:r>
            <a:r>
              <a:rPr lang="tr-TR" sz="2057" i="1" dirty="0"/>
              <a:t> </a:t>
            </a:r>
            <a:r>
              <a:rPr lang="tr-TR" sz="2057" i="1" dirty="0" err="1"/>
              <a:t>water</a:t>
            </a:r>
            <a:r>
              <a:rPr lang="tr-TR" sz="2057" i="1" dirty="0"/>
              <a:t> </a:t>
            </a:r>
            <a:r>
              <a:rPr lang="tr-TR" sz="2057" i="1" dirty="0" err="1"/>
              <a:t>containing</a:t>
            </a:r>
            <a:r>
              <a:rPr lang="tr-TR" sz="2057" i="1" dirty="0"/>
              <a:t> metal </a:t>
            </a:r>
            <a:r>
              <a:rPr lang="tr-TR" sz="2057" i="1" dirty="0" err="1"/>
              <a:t>such</a:t>
            </a:r>
            <a:r>
              <a:rPr lang="tr-TR" sz="2057" i="1" dirty="0"/>
              <a:t> as </a:t>
            </a:r>
            <a:r>
              <a:rPr lang="tr-TR" sz="2057" i="1" dirty="0" err="1"/>
              <a:t>copper</a:t>
            </a:r>
            <a:r>
              <a:rPr lang="tr-TR" sz="2057" i="1" dirty="0"/>
              <a:t>, </a:t>
            </a:r>
            <a:r>
              <a:rPr lang="tr-TR" sz="2057" i="1" dirty="0" err="1"/>
              <a:t>zinc</a:t>
            </a:r>
            <a:r>
              <a:rPr lang="tr-TR" sz="2057" i="1" dirty="0"/>
              <a:t>, </a:t>
            </a:r>
            <a:r>
              <a:rPr lang="tr-TR" sz="2057" i="1" dirty="0" err="1"/>
              <a:t>iron</a:t>
            </a:r>
            <a:r>
              <a:rPr lang="tr-TR" sz="2057" i="1" dirty="0"/>
              <a:t> [3,4]. </a:t>
            </a:r>
            <a:r>
              <a:rPr lang="tr-TR" sz="2057" i="1" dirty="0" err="1"/>
              <a:t>Aluminum</a:t>
            </a:r>
            <a:r>
              <a:rPr lang="tr-TR" sz="2057" i="1" dirty="0"/>
              <a:t> (Al), </a:t>
            </a:r>
            <a:r>
              <a:rPr lang="tr-TR" sz="2057" i="1" dirty="0" err="1"/>
              <a:t>cadmium</a:t>
            </a:r>
            <a:r>
              <a:rPr lang="tr-TR" sz="2057" i="1" dirty="0"/>
              <a:t> (</a:t>
            </a:r>
            <a:r>
              <a:rPr lang="tr-TR" sz="2057" i="1" dirty="0" err="1"/>
              <a:t>Cd</a:t>
            </a:r>
            <a:r>
              <a:rPr lang="tr-TR" sz="2057" i="1" dirty="0"/>
              <a:t>), </a:t>
            </a:r>
            <a:r>
              <a:rPr lang="tr-TR" sz="2057" i="1" dirty="0" err="1"/>
              <a:t>chromium</a:t>
            </a:r>
            <a:r>
              <a:rPr lang="tr-TR" sz="2057" i="1" dirty="0"/>
              <a:t> (Cr), </a:t>
            </a:r>
            <a:r>
              <a:rPr lang="tr-TR" sz="2057" i="1" dirty="0" err="1"/>
              <a:t>copper</a:t>
            </a:r>
            <a:r>
              <a:rPr lang="tr-TR" sz="2057" i="1" dirty="0"/>
              <a:t> (Cu), </a:t>
            </a:r>
            <a:r>
              <a:rPr lang="tr-TR" sz="2057" i="1" dirty="0" err="1"/>
              <a:t>lead</a:t>
            </a:r>
            <a:r>
              <a:rPr lang="tr-TR" sz="2057" i="1" dirty="0"/>
              <a:t> (Pb), </a:t>
            </a:r>
            <a:r>
              <a:rPr lang="tr-TR" sz="2057" i="1" dirty="0" err="1"/>
              <a:t>nickel</a:t>
            </a:r>
            <a:r>
              <a:rPr lang="tr-TR" sz="2057" i="1" dirty="0"/>
              <a:t> (</a:t>
            </a:r>
            <a:r>
              <a:rPr lang="tr-TR" sz="2057" i="1" dirty="0" err="1"/>
              <a:t>Ni</a:t>
            </a:r>
            <a:r>
              <a:rPr lang="tr-TR" sz="2057" i="1" dirty="0"/>
              <a:t>), </a:t>
            </a:r>
            <a:r>
              <a:rPr lang="tr-TR" sz="2057" i="1" dirty="0" err="1"/>
              <a:t>zinc</a:t>
            </a:r>
            <a:r>
              <a:rPr lang="tr-TR" sz="2057" i="1" dirty="0"/>
              <a:t> (</a:t>
            </a:r>
            <a:r>
              <a:rPr lang="tr-TR" sz="2057" i="1" dirty="0" err="1"/>
              <a:t>Zn</a:t>
            </a:r>
            <a:r>
              <a:rPr lang="tr-TR" sz="2057" i="1" dirty="0"/>
              <a:t>) </a:t>
            </a:r>
            <a:r>
              <a:rPr lang="tr-TR" sz="2057" i="1" dirty="0" err="1"/>
              <a:t>metals</a:t>
            </a:r>
            <a:r>
              <a:rPr lang="tr-TR" sz="2057" i="1" dirty="0"/>
              <a:t> </a:t>
            </a:r>
            <a:r>
              <a:rPr lang="tr-TR" sz="2057" i="1" dirty="0" err="1"/>
              <a:t>and</a:t>
            </a:r>
            <a:r>
              <a:rPr lang="tr-TR" sz="2057" i="1" dirty="0"/>
              <a:t>  </a:t>
            </a:r>
            <a:r>
              <a:rPr lang="tr-TR" sz="2057" i="1" dirty="0" err="1"/>
              <a:t>arsenic</a:t>
            </a:r>
            <a:r>
              <a:rPr lang="tr-TR" sz="2057" i="1" dirty="0"/>
              <a:t> (As) </a:t>
            </a:r>
            <a:r>
              <a:rPr lang="tr-TR" sz="2057" i="1" dirty="0" err="1"/>
              <a:t>and</a:t>
            </a:r>
            <a:r>
              <a:rPr lang="tr-TR" sz="2057" i="1" dirty="0"/>
              <a:t> </a:t>
            </a:r>
            <a:r>
              <a:rPr lang="tr-TR" sz="2057" i="1" dirty="0" err="1"/>
              <a:t>boron</a:t>
            </a:r>
            <a:r>
              <a:rPr lang="tr-TR" sz="2057" i="1" dirty="0"/>
              <a:t> (B) </a:t>
            </a:r>
            <a:r>
              <a:rPr lang="tr-TR" sz="2057" i="1" dirty="0" err="1"/>
              <a:t>metalloids</a:t>
            </a:r>
            <a:r>
              <a:rPr lang="tr-TR" sz="2057" i="1" dirty="0"/>
              <a:t> </a:t>
            </a:r>
            <a:r>
              <a:rPr lang="tr-TR" sz="2057" i="1" dirty="0" err="1"/>
              <a:t>are</a:t>
            </a:r>
            <a:r>
              <a:rPr lang="tr-TR" sz="2057" i="1" dirty="0"/>
              <a:t> </a:t>
            </a:r>
            <a:r>
              <a:rPr lang="tr-TR" sz="2057" i="1" dirty="0" err="1"/>
              <a:t>called</a:t>
            </a:r>
            <a:r>
              <a:rPr lang="tr-TR" sz="2057" i="1" dirty="0"/>
              <a:t> </a:t>
            </a:r>
            <a:r>
              <a:rPr lang="tr-TR" sz="2057" i="1" dirty="0" err="1"/>
              <a:t>heavy</a:t>
            </a:r>
            <a:r>
              <a:rPr lang="tr-TR" sz="2057" i="1" dirty="0"/>
              <a:t> </a:t>
            </a:r>
            <a:r>
              <a:rPr lang="tr-TR" sz="2057" i="1" dirty="0" err="1"/>
              <a:t>metals</a:t>
            </a:r>
            <a:r>
              <a:rPr lang="tr-TR" sz="2057" i="1" dirty="0"/>
              <a:t> </a:t>
            </a:r>
            <a:r>
              <a:rPr lang="tr-TR" sz="2057" i="1" dirty="0" err="1"/>
              <a:t>and</a:t>
            </a:r>
            <a:r>
              <a:rPr lang="tr-TR" sz="2057" i="1" dirty="0"/>
              <a:t> </a:t>
            </a:r>
            <a:r>
              <a:rPr lang="tr-TR" sz="2057" i="1" dirty="0" err="1"/>
              <a:t>they</a:t>
            </a:r>
            <a:r>
              <a:rPr lang="tr-TR" sz="2057" i="1" dirty="0"/>
              <a:t> </a:t>
            </a:r>
            <a:r>
              <a:rPr lang="tr-TR" sz="2057" i="1" dirty="0" err="1"/>
              <a:t>have</a:t>
            </a:r>
            <a:r>
              <a:rPr lang="tr-TR" sz="2057" i="1" dirty="0"/>
              <a:t> </a:t>
            </a:r>
            <a:r>
              <a:rPr lang="tr-TR" sz="2057" i="1" dirty="0" err="1"/>
              <a:t>specific</a:t>
            </a:r>
            <a:r>
              <a:rPr lang="tr-TR" sz="2057" i="1" dirty="0"/>
              <a:t> </a:t>
            </a:r>
            <a:r>
              <a:rPr lang="tr-TR" sz="2057" i="1" dirty="0" err="1"/>
              <a:t>gravity</a:t>
            </a:r>
            <a:r>
              <a:rPr lang="tr-TR" sz="2057" i="1" dirty="0"/>
              <a:t> </a:t>
            </a:r>
            <a:r>
              <a:rPr lang="tr-TR" sz="2057" i="1" dirty="0" err="1"/>
              <a:t>greater</a:t>
            </a:r>
            <a:r>
              <a:rPr lang="tr-TR" sz="2057" i="1" dirty="0"/>
              <a:t> </a:t>
            </a:r>
            <a:r>
              <a:rPr lang="tr-TR" sz="2057" i="1" dirty="0" err="1"/>
              <a:t>than</a:t>
            </a:r>
            <a:r>
              <a:rPr lang="tr-TR" sz="2057" i="1" dirty="0"/>
              <a:t> </a:t>
            </a:r>
            <a:r>
              <a:rPr lang="tr-TR" sz="2057" i="1" dirty="0" err="1"/>
              <a:t>five</a:t>
            </a:r>
            <a:r>
              <a:rPr lang="tr-TR" sz="2057" i="1" dirty="0"/>
              <a:t> [5]. </a:t>
            </a:r>
          </a:p>
          <a:p>
            <a:pPr algn="just"/>
            <a:endParaRPr lang="tr-TR" sz="3086" b="1" cap="all" dirty="0"/>
          </a:p>
          <a:p>
            <a:pPr algn="just"/>
            <a:r>
              <a:rPr lang="tr-TR" sz="3086" b="1" i="1" dirty="0"/>
              <a:t>2. </a:t>
            </a:r>
            <a:r>
              <a:rPr lang="en-US" sz="3086" b="1" i="1" dirty="0"/>
              <a:t>Materıals and </a:t>
            </a:r>
            <a:r>
              <a:rPr lang="tr-TR" sz="3086" b="1" i="1" dirty="0"/>
              <a:t>M</a:t>
            </a:r>
            <a:r>
              <a:rPr lang="en-US" sz="3086" b="1" i="1" dirty="0" err="1"/>
              <a:t>ethod</a:t>
            </a:r>
            <a:r>
              <a:rPr lang="tr-TR" sz="3086" b="1" i="1" dirty="0"/>
              <a:t>s</a:t>
            </a:r>
          </a:p>
          <a:p>
            <a:pPr marL="0" lvl="1" algn="just"/>
            <a:r>
              <a:rPr lang="tr-TR" sz="3086" b="1" i="1" dirty="0"/>
              <a:t>2.1.</a:t>
            </a:r>
            <a:r>
              <a:rPr lang="en-US" sz="3086" b="1" i="1" dirty="0"/>
              <a:t>Materials and Characterization</a:t>
            </a:r>
            <a:endParaRPr lang="tr-TR" sz="3086" b="1" i="1" dirty="0"/>
          </a:p>
          <a:p>
            <a:pPr algn="just"/>
            <a:r>
              <a:rPr lang="en-US" sz="2057" i="1" dirty="0"/>
              <a:t>EWS that contains heavy metals was used for leaching experiments. Spectrometer Blue model ICP – OES was used for heavy metal analysis of EWS which contains copper, zinc, magnesium, aluminum, lead, tin copper oxide and  JEOL JSM-7001F model SEM was used to view  morphology of EWS before leaching process for characterization of EWS. For The heavy metal analysis of the EWS is represented in Table 1. Before leaching process, SEM images and FTIR analyses of EWS showed in respectively Figure 1 and Figure 2. Explanation of the FT-IR spectra of EWS is represented in Table 2.</a:t>
            </a:r>
            <a:endParaRPr lang="tr-TR" sz="2057" i="1" dirty="0"/>
          </a:p>
          <a:p>
            <a:pPr algn="ctr"/>
            <a:endParaRPr lang="tr-TR" sz="2057" b="1" i="1" dirty="0"/>
          </a:p>
          <a:p>
            <a:pPr algn="ctr"/>
            <a:r>
              <a:rPr lang="en-US" sz="2057" b="1" i="1" dirty="0"/>
              <a:t>Table  1. The heavy metal analysis of the EWS</a:t>
            </a:r>
            <a:endParaRPr lang="tr-TR" sz="2057" b="1" dirty="0"/>
          </a:p>
          <a:p>
            <a:pPr algn="ctr"/>
            <a:endParaRPr lang="tr-TR" sz="2057" b="1" i="1" dirty="0"/>
          </a:p>
          <a:p>
            <a:pPr algn="ctr"/>
            <a:endParaRPr lang="tr-TR" sz="3086" i="1" dirty="0"/>
          </a:p>
          <a:p>
            <a:pPr lvl="0" algn="just"/>
            <a:endParaRPr lang="tr-TR" sz="3086" i="1" dirty="0"/>
          </a:p>
          <a:p>
            <a:pPr lvl="0" algn="just"/>
            <a:endParaRPr lang="tr-TR" sz="3086" i="1" dirty="0"/>
          </a:p>
          <a:p>
            <a:pPr lvl="0" algn="just"/>
            <a:endParaRPr lang="tr-TR" sz="3086" i="1" dirty="0"/>
          </a:p>
          <a:p>
            <a:pPr lvl="0" algn="ctr"/>
            <a:r>
              <a:rPr lang="tr-TR" sz="3086" b="1" i="1" dirty="0"/>
              <a:t>           </a:t>
            </a:r>
          </a:p>
          <a:p>
            <a:pPr lvl="0" algn="ctr"/>
            <a:endParaRPr lang="tr-TR" sz="3086" b="1" i="1" dirty="0"/>
          </a:p>
          <a:p>
            <a:pPr lvl="0" algn="ctr"/>
            <a:endParaRPr lang="tr-TR" sz="3086" b="1" i="1" dirty="0"/>
          </a:p>
          <a:p>
            <a:pPr lvl="0" algn="ctr"/>
            <a:endParaRPr lang="tr-TR" sz="3086" b="1" i="1" dirty="0"/>
          </a:p>
          <a:p>
            <a:pPr lvl="0" algn="ctr"/>
            <a:r>
              <a:rPr lang="tr-TR" sz="3086" b="1" i="1" dirty="0"/>
              <a:t>   </a:t>
            </a:r>
            <a:r>
              <a:rPr lang="en-US" sz="3086" b="1" i="1" dirty="0"/>
              <a:t>Figure 1. SEM images of EWS sludge before leaching process.</a:t>
            </a: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algn="ctr"/>
            <a:endParaRPr lang="tr-TR" sz="3086" b="1" i="1" dirty="0"/>
          </a:p>
          <a:p>
            <a:pPr algn="ctr"/>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algn="ctr"/>
            <a:r>
              <a:rPr lang="tr-TR" sz="3086" b="1" i="1" dirty="0" err="1"/>
              <a:t>Table</a:t>
            </a:r>
            <a:r>
              <a:rPr lang="tr-TR" sz="3086" b="1" i="1" dirty="0"/>
              <a:t>  2. </a:t>
            </a:r>
            <a:r>
              <a:rPr lang="tr-TR" sz="3086" b="1" i="1" dirty="0" err="1"/>
              <a:t>Explanation</a:t>
            </a:r>
            <a:r>
              <a:rPr lang="tr-TR" sz="3086" b="1" i="1" dirty="0"/>
              <a:t> of </a:t>
            </a:r>
            <a:r>
              <a:rPr lang="tr-TR" sz="3086" b="1" i="1" dirty="0" err="1"/>
              <a:t>the</a:t>
            </a:r>
            <a:r>
              <a:rPr lang="tr-TR" sz="3086" b="1" i="1" dirty="0"/>
              <a:t>  FT-IR </a:t>
            </a:r>
            <a:r>
              <a:rPr lang="tr-TR" sz="3086" b="1" i="1" dirty="0" err="1"/>
              <a:t>spectra</a:t>
            </a:r>
            <a:r>
              <a:rPr lang="tr-TR" sz="3086" b="1" i="1" dirty="0"/>
              <a:t> of EWS.</a:t>
            </a:r>
            <a:endParaRPr lang="tr-TR" sz="3086" b="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517107" indent="54433" algn="just"/>
            <a:r>
              <a:rPr lang="en-US" sz="3600" b="1" i="1" dirty="0"/>
              <a:t>2.2. Sample preparation</a:t>
            </a:r>
            <a:endParaRPr lang="tr-TR" sz="3600" b="1" i="1" dirty="0"/>
          </a:p>
          <a:p>
            <a:pPr marL="571540" algn="just"/>
            <a:r>
              <a:rPr lang="en-US" sz="2800" i="1" dirty="0"/>
              <a:t>The effects of time, particle size, mixing speed, solid/liquid ratio, H</a:t>
            </a:r>
            <a:r>
              <a:rPr lang="en-US" sz="2800" i="1" baseline="-25000" dirty="0"/>
              <a:t>2</a:t>
            </a:r>
            <a:r>
              <a:rPr lang="en-US" sz="2800" i="1" dirty="0"/>
              <a:t>SO</a:t>
            </a:r>
            <a:r>
              <a:rPr lang="en-US" sz="2800" i="1" baseline="-25000" dirty="0"/>
              <a:t>4 </a:t>
            </a:r>
            <a:r>
              <a:rPr lang="en-US" sz="2800" i="1" dirty="0"/>
              <a:t>concentration and temperature were investigated in this study. The heavy metal waste sludge was dried 24 hours in oven at 200 </a:t>
            </a:r>
            <a:r>
              <a:rPr lang="en-US" sz="2800" i="1" baseline="30000" dirty="0" err="1"/>
              <a:t>o</a:t>
            </a:r>
            <a:r>
              <a:rPr lang="en-US" sz="2800" i="1" dirty="0" err="1"/>
              <a:t>C</a:t>
            </a:r>
            <a:r>
              <a:rPr lang="en-US" sz="2800" i="1" dirty="0"/>
              <a:t> for removing water from the EWS. After this processes, it was sieved to get appropriate particle size for experiments. </a:t>
            </a:r>
            <a:endParaRPr lang="tr-TR" sz="2800" i="1" dirty="0"/>
          </a:p>
          <a:p>
            <a:pPr marL="775660" indent="136081" algn="just"/>
            <a:endParaRPr lang="tr-TR" sz="3086" b="1" i="1" dirty="0"/>
          </a:p>
          <a:p>
            <a:pPr marL="775660" indent="136081" algn="just"/>
            <a:endParaRPr lang="tr-TR" sz="3086" b="1" i="1" dirty="0"/>
          </a:p>
          <a:p>
            <a:pPr marL="775660" algn="ctr"/>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775660" indent="136081" algn="just"/>
            <a:endParaRPr lang="tr-TR" sz="3086" b="1" i="1" dirty="0"/>
          </a:p>
          <a:p>
            <a:pPr marL="898133" algn="just"/>
            <a:endParaRPr lang="tr-TR" sz="2057" i="1" dirty="0"/>
          </a:p>
          <a:p>
            <a:pPr marL="898133" algn="just"/>
            <a:endParaRPr lang="tr-TR" sz="2057" i="1" dirty="0"/>
          </a:p>
          <a:p>
            <a:pPr lvl="0" algn="ctr"/>
            <a:endParaRPr lang="tr-TR" sz="2057"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marL="775660" algn="ctr"/>
            <a:endParaRPr lang="tr-TR" sz="4000" b="1" i="1" dirty="0"/>
          </a:p>
          <a:p>
            <a:pPr marL="775660" algn="ctr"/>
            <a:endParaRPr lang="tr-TR" sz="4000" b="1" i="1" dirty="0"/>
          </a:p>
          <a:p>
            <a:pPr marL="775660" algn="ctr"/>
            <a:endParaRPr lang="tr-TR" sz="4000" b="1" i="1" dirty="0"/>
          </a:p>
          <a:p>
            <a:pPr marL="775660" algn="ctr"/>
            <a:endParaRPr lang="tr-TR" sz="4000" b="1" i="1" dirty="0"/>
          </a:p>
          <a:p>
            <a:pPr marL="775660" algn="ctr"/>
            <a:endParaRPr lang="tr-TR" sz="4000" b="1" i="1" dirty="0"/>
          </a:p>
          <a:p>
            <a:pPr marL="775660" algn="ctr"/>
            <a:endParaRPr lang="tr-TR" sz="4000" b="1" i="1" dirty="0"/>
          </a:p>
          <a:p>
            <a:pPr marL="775660" algn="ctr"/>
            <a:endParaRPr lang="tr-TR" sz="4000" b="1" i="1" dirty="0"/>
          </a:p>
          <a:p>
            <a:pPr marL="775660" algn="ctr"/>
            <a:endParaRPr lang="tr-TR" sz="4000" b="1" i="1" dirty="0"/>
          </a:p>
          <a:p>
            <a:pPr marL="775660" algn="ctr"/>
            <a:endParaRPr lang="tr-TR" sz="4000" b="1" i="1" dirty="0"/>
          </a:p>
          <a:p>
            <a:pPr marL="775660" algn="ctr"/>
            <a:endParaRPr lang="tr-TR" sz="4000" b="1" i="1" dirty="0"/>
          </a:p>
          <a:p>
            <a:pPr marL="775660" algn="ctr"/>
            <a:endParaRPr lang="tr-TR" sz="4000" b="1" i="1" dirty="0"/>
          </a:p>
          <a:p>
            <a:pPr marL="775660" algn="ctr"/>
            <a:endParaRPr lang="tr-TR" sz="4000" b="1" i="1" dirty="0"/>
          </a:p>
          <a:p>
            <a:pPr marL="775660" algn="ctr"/>
            <a:r>
              <a:rPr lang="tr-TR" sz="4000" b="1" i="1" dirty="0" err="1"/>
              <a:t>Figure</a:t>
            </a:r>
            <a:r>
              <a:rPr lang="tr-TR" sz="4000" b="1" i="1" dirty="0"/>
              <a:t> 3. </a:t>
            </a:r>
            <a:r>
              <a:rPr lang="tr-TR" sz="4000" b="1" i="1" dirty="0" err="1"/>
              <a:t>Graphical</a:t>
            </a:r>
            <a:r>
              <a:rPr lang="tr-TR" sz="4000" b="1" i="1" dirty="0"/>
              <a:t> </a:t>
            </a:r>
            <a:r>
              <a:rPr lang="tr-TR" sz="4000" b="1" i="1" dirty="0" err="1"/>
              <a:t>abstract</a:t>
            </a:r>
            <a:r>
              <a:rPr lang="tr-TR" sz="4000" b="1" i="1" dirty="0"/>
              <a:t> of </a:t>
            </a:r>
            <a:r>
              <a:rPr lang="tr-TR" sz="4000" b="1" i="1" dirty="0" err="1"/>
              <a:t>methodology</a:t>
            </a:r>
            <a:r>
              <a:rPr lang="tr-TR" sz="4000" b="1" i="1" dirty="0"/>
              <a:t>.</a:t>
            </a:r>
          </a:p>
          <a:p>
            <a:pPr marL="775660" algn="just"/>
            <a:endParaRPr lang="tr-TR" sz="4000" b="1" i="1" dirty="0"/>
          </a:p>
          <a:p>
            <a:pPr marL="775660" algn="just"/>
            <a:endParaRPr lang="tr-TR" sz="4000" b="1" i="1" dirty="0"/>
          </a:p>
          <a:p>
            <a:pPr marL="775660" algn="just"/>
            <a:endParaRPr lang="tr-TR" sz="4000" b="1" i="1" dirty="0"/>
          </a:p>
          <a:p>
            <a:pPr marL="775660" algn="just"/>
            <a:endParaRPr lang="tr-TR" sz="4000" b="1" i="1" dirty="0"/>
          </a:p>
          <a:p>
            <a:pPr marL="775660" algn="just"/>
            <a:r>
              <a:rPr lang="en-US" sz="4000" b="1" i="1" dirty="0"/>
              <a:t>2.3. Metho</a:t>
            </a:r>
            <a:r>
              <a:rPr lang="tr-TR" sz="4000" b="1" i="1" dirty="0"/>
              <a:t>d</a:t>
            </a:r>
          </a:p>
          <a:p>
            <a:pPr marL="707620" algn="just"/>
            <a:r>
              <a:rPr lang="en-US" sz="3200" i="1" dirty="0"/>
              <a:t>In this study, mixing leaching method was used for leaching </a:t>
            </a:r>
            <a:r>
              <a:rPr lang="en-US" sz="2800" i="1" dirty="0"/>
              <a:t>experiments. A glass beaker (1000 mL) was used like leaching reactor.  A mechanical mixer and a heater respectively were used to obtain desired mixing speed and temperature. The temperature of the leach solution in the reactor was provided by a heater.  HANNA HI 8341 pH-meter was used for controlling pH in the leaching solutions before and after leaching experiments. Required amount of EWS desired particle</a:t>
            </a:r>
            <a:endParaRPr lang="tr-TR" sz="2800"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algn="ctr">
              <a:spcAft>
                <a:spcPts val="428"/>
              </a:spcAft>
            </a:pPr>
            <a:r>
              <a:rPr lang="tr-TR" sz="3086" b="1" i="1" dirty="0"/>
              <a:t>               </a:t>
            </a:r>
          </a:p>
          <a:p>
            <a:pPr algn="ctr">
              <a:spcAft>
                <a:spcPts val="428"/>
              </a:spcAft>
            </a:pPr>
            <a:endParaRPr lang="tr-TR" sz="3086" b="1" i="1" dirty="0"/>
          </a:p>
          <a:p>
            <a:pPr algn="ctr">
              <a:spcAft>
                <a:spcPts val="428"/>
              </a:spcAft>
            </a:pPr>
            <a:endParaRPr lang="tr-TR" sz="3086" b="1" i="1" dirty="0"/>
          </a:p>
          <a:p>
            <a:pPr algn="ctr">
              <a:spcAft>
                <a:spcPts val="428"/>
              </a:spcAft>
            </a:pPr>
            <a:endParaRPr lang="tr-TR" sz="3086" b="1" i="1" dirty="0"/>
          </a:p>
          <a:p>
            <a:pPr algn="ctr">
              <a:spcAft>
                <a:spcPts val="428"/>
              </a:spcAft>
            </a:pPr>
            <a:endParaRPr lang="tr-TR" sz="3086" b="1" i="1" dirty="0"/>
          </a:p>
          <a:p>
            <a:pPr algn="ctr">
              <a:spcAft>
                <a:spcPts val="428"/>
              </a:spcAft>
            </a:pPr>
            <a:endParaRPr lang="tr-TR" sz="3086" b="1" i="1" dirty="0"/>
          </a:p>
          <a:p>
            <a:pPr algn="ctr">
              <a:spcAft>
                <a:spcPts val="428"/>
              </a:spcAft>
            </a:pPr>
            <a:endParaRPr lang="tr-TR" sz="3086" b="1" i="1" dirty="0"/>
          </a:p>
          <a:p>
            <a:pPr algn="ctr">
              <a:spcAft>
                <a:spcPts val="428"/>
              </a:spcAft>
            </a:pPr>
            <a:r>
              <a:rPr lang="en-US" sz="3086" b="1" i="1" dirty="0"/>
              <a:t>Figure.4. Diagram of the EWS leaching </a:t>
            </a:r>
            <a:r>
              <a:rPr lang="en-US" sz="3086" b="1" i="1" dirty="0" err="1"/>
              <a:t>phenomen</a:t>
            </a:r>
            <a:endParaRPr lang="tr-TR" sz="3086" b="1" i="1" dirty="0"/>
          </a:p>
          <a:p>
            <a:pPr marL="508035" algn="just">
              <a:spcAft>
                <a:spcPts val="428"/>
              </a:spcAft>
            </a:pPr>
            <a:endParaRPr lang="tr-TR" sz="3086" b="1" i="1" dirty="0"/>
          </a:p>
          <a:p>
            <a:pPr marL="508035" algn="just">
              <a:spcAft>
                <a:spcPts val="428"/>
              </a:spcAft>
            </a:pPr>
            <a:r>
              <a:rPr lang="tr-TR" sz="3086" b="1" i="1" dirty="0"/>
              <a:t>3. </a:t>
            </a:r>
            <a:r>
              <a:rPr lang="tr-TR" sz="3086" b="1" i="1" dirty="0" err="1"/>
              <a:t>Conclusions</a:t>
            </a:r>
            <a:endParaRPr lang="tr-TR" sz="3086" b="1" i="1" dirty="0"/>
          </a:p>
          <a:p>
            <a:pPr marL="508035" algn="just">
              <a:spcAft>
                <a:spcPts val="428"/>
              </a:spcAft>
            </a:pPr>
            <a:r>
              <a:rPr lang="tr-TR" sz="2057" i="1" dirty="0"/>
              <a:t>EWS </a:t>
            </a:r>
            <a:r>
              <a:rPr lang="tr-TR" sz="2057" i="1" dirty="0" err="1"/>
              <a:t>was</a:t>
            </a:r>
            <a:r>
              <a:rPr lang="tr-TR" sz="2057" i="1" dirty="0"/>
              <a:t> </a:t>
            </a:r>
            <a:r>
              <a:rPr lang="tr-TR" sz="2057" i="1" dirty="0" err="1"/>
              <a:t>studied</a:t>
            </a:r>
            <a:r>
              <a:rPr lang="tr-TR" sz="2057" i="1" dirty="0"/>
              <a:t> </a:t>
            </a:r>
            <a:r>
              <a:rPr lang="tr-TR" sz="2057" i="1" dirty="0" err="1"/>
              <a:t>by</a:t>
            </a:r>
            <a:r>
              <a:rPr lang="tr-TR" sz="2057" i="1" dirty="0"/>
              <a:t> </a:t>
            </a:r>
            <a:r>
              <a:rPr lang="tr-TR" sz="2057" i="1" dirty="0" err="1"/>
              <a:t>chemical</a:t>
            </a:r>
            <a:r>
              <a:rPr lang="tr-TR" sz="2057" i="1" dirty="0"/>
              <a:t> </a:t>
            </a:r>
            <a:r>
              <a:rPr lang="tr-TR" sz="2057" i="1" dirty="0" err="1"/>
              <a:t>leaching</a:t>
            </a:r>
            <a:r>
              <a:rPr lang="tr-TR" sz="2057" i="1" dirty="0"/>
              <a:t> </a:t>
            </a:r>
            <a:r>
              <a:rPr lang="tr-TR" sz="2057" i="1" dirty="0" err="1"/>
              <a:t>with</a:t>
            </a:r>
            <a:r>
              <a:rPr lang="tr-TR" sz="2057" i="1" dirty="0"/>
              <a:t> </a:t>
            </a:r>
            <a:r>
              <a:rPr lang="tr-TR" sz="2057" i="1" dirty="0" err="1"/>
              <a:t>sulphuric</a:t>
            </a:r>
            <a:r>
              <a:rPr lang="tr-TR" sz="2057" i="1" dirty="0"/>
              <a:t> </a:t>
            </a:r>
            <a:r>
              <a:rPr lang="tr-TR" sz="2057" i="1" dirty="0" err="1"/>
              <a:t>acid</a:t>
            </a:r>
            <a:r>
              <a:rPr lang="tr-TR" sz="2057" i="1" dirty="0"/>
              <a:t>. </a:t>
            </a:r>
            <a:r>
              <a:rPr lang="tr-TR" sz="2057" i="1" dirty="0" err="1"/>
              <a:t>Experimental</a:t>
            </a:r>
            <a:r>
              <a:rPr lang="tr-TR" sz="2057" i="1" dirty="0"/>
              <a:t> data </a:t>
            </a:r>
            <a:r>
              <a:rPr lang="tr-TR" sz="2057" i="1" dirty="0" err="1"/>
              <a:t>showed</a:t>
            </a:r>
            <a:r>
              <a:rPr lang="tr-TR" sz="2057" i="1" dirty="0"/>
              <a:t> </a:t>
            </a:r>
            <a:r>
              <a:rPr lang="tr-TR" sz="2057" i="1" dirty="0" err="1"/>
              <a:t>that</a:t>
            </a:r>
            <a:r>
              <a:rPr lang="tr-TR" sz="2057" i="1" dirty="0"/>
              <a:t> </a:t>
            </a:r>
            <a:r>
              <a:rPr lang="tr-TR" sz="2057" i="1" dirty="0" err="1"/>
              <a:t>operational</a:t>
            </a:r>
            <a:r>
              <a:rPr lang="tr-TR" sz="2057" i="1" dirty="0"/>
              <a:t> </a:t>
            </a:r>
            <a:r>
              <a:rPr lang="tr-TR" sz="2057" i="1" dirty="0" err="1"/>
              <a:t>conditions</a:t>
            </a:r>
            <a:r>
              <a:rPr lang="tr-TR" sz="2057" i="1" dirty="0"/>
              <a:t> </a:t>
            </a:r>
            <a:r>
              <a:rPr lang="tr-TR" sz="2057" i="1" dirty="0" err="1"/>
              <a:t>were</a:t>
            </a:r>
            <a:r>
              <a:rPr lang="tr-TR" sz="2057" i="1" dirty="0"/>
              <a:t> </a:t>
            </a:r>
            <a:r>
              <a:rPr lang="tr-TR" sz="2057" i="1" dirty="0" err="1"/>
              <a:t>very</a:t>
            </a:r>
            <a:r>
              <a:rPr lang="tr-TR" sz="2057" i="1" dirty="0"/>
              <a:t> </a:t>
            </a:r>
            <a:r>
              <a:rPr lang="tr-TR" sz="2057" i="1" dirty="0" err="1"/>
              <a:t>important</a:t>
            </a:r>
            <a:r>
              <a:rPr lang="tr-TR" sz="2057" i="1" dirty="0"/>
              <a:t> </a:t>
            </a:r>
            <a:r>
              <a:rPr lang="tr-TR" sz="2057" i="1" dirty="0" err="1"/>
              <a:t>for</a:t>
            </a:r>
            <a:r>
              <a:rPr lang="tr-TR" sz="2057" i="1" dirty="0"/>
              <a:t> </a:t>
            </a:r>
            <a:r>
              <a:rPr lang="tr-TR" sz="2057" i="1" dirty="0" err="1"/>
              <a:t>leaching</a:t>
            </a:r>
            <a:r>
              <a:rPr lang="tr-TR" sz="2057" i="1" dirty="0"/>
              <a:t> </a:t>
            </a:r>
            <a:r>
              <a:rPr lang="tr-TR" sz="2057" i="1" dirty="0" err="1"/>
              <a:t>processes</a:t>
            </a:r>
            <a:r>
              <a:rPr lang="tr-TR" sz="2057" i="1" dirty="0"/>
              <a:t>. Maximum </a:t>
            </a:r>
            <a:r>
              <a:rPr lang="tr-TR" sz="2057" i="1" dirty="0" err="1"/>
              <a:t>leaching</a:t>
            </a:r>
            <a:r>
              <a:rPr lang="tr-TR" sz="2057" i="1" dirty="0"/>
              <a:t> </a:t>
            </a:r>
            <a:r>
              <a:rPr lang="tr-TR" sz="2057" i="1" dirty="0" err="1"/>
              <a:t>yield</a:t>
            </a:r>
            <a:r>
              <a:rPr lang="tr-TR" sz="2057" i="1" dirty="0"/>
              <a:t> (88.10% of Cu) </a:t>
            </a:r>
            <a:r>
              <a:rPr lang="tr-TR" sz="2057" i="1" dirty="0" err="1"/>
              <a:t>was</a:t>
            </a:r>
            <a:r>
              <a:rPr lang="tr-TR" sz="2057" i="1" dirty="0"/>
              <a:t> </a:t>
            </a:r>
            <a:r>
              <a:rPr lang="tr-TR" sz="2057" i="1" dirty="0" err="1"/>
              <a:t>achieved</a:t>
            </a:r>
            <a:r>
              <a:rPr lang="tr-TR" sz="2057" i="1" dirty="0"/>
              <a:t> at </a:t>
            </a:r>
            <a:r>
              <a:rPr lang="tr-TR" sz="2057" i="1" dirty="0" err="1"/>
              <a:t>pH</a:t>
            </a:r>
            <a:r>
              <a:rPr lang="tr-TR" sz="2057" i="1" dirty="0"/>
              <a:t> 2,5 , </a:t>
            </a:r>
            <a:r>
              <a:rPr lang="tr-TR" sz="2057" i="1" dirty="0" err="1"/>
              <a:t>temperature</a:t>
            </a:r>
            <a:r>
              <a:rPr lang="tr-TR" sz="2057" i="1" dirty="0"/>
              <a:t> 120 °C, </a:t>
            </a:r>
            <a:r>
              <a:rPr lang="tr-TR" sz="2057" i="1" dirty="0" err="1"/>
              <a:t>particle</a:t>
            </a:r>
            <a:r>
              <a:rPr lang="tr-TR" sz="2057" i="1" dirty="0"/>
              <a:t> size 45-63 µm </a:t>
            </a:r>
            <a:r>
              <a:rPr lang="tr-TR" sz="2057" i="1" dirty="0" err="1"/>
              <a:t>sulphuric</a:t>
            </a:r>
            <a:r>
              <a:rPr lang="tr-TR" sz="2057" i="1" dirty="0"/>
              <a:t> </a:t>
            </a:r>
            <a:r>
              <a:rPr lang="tr-TR" sz="2057" i="1" dirty="0" err="1"/>
              <a:t>acid</a:t>
            </a:r>
            <a:r>
              <a:rPr lang="tr-TR" sz="2057" i="1" dirty="0"/>
              <a:t> </a:t>
            </a:r>
            <a:r>
              <a:rPr lang="tr-TR" sz="2057" i="1" dirty="0" err="1"/>
              <a:t>concentration</a:t>
            </a:r>
            <a:r>
              <a:rPr lang="tr-TR" sz="2057" i="1" dirty="0"/>
              <a:t> 2M H</a:t>
            </a:r>
            <a:r>
              <a:rPr lang="tr-TR" sz="2057" i="1" baseline="-25000" dirty="0"/>
              <a:t>2</a:t>
            </a:r>
            <a:r>
              <a:rPr lang="tr-TR" sz="2057" i="1" dirty="0"/>
              <a:t>SO</a:t>
            </a:r>
            <a:r>
              <a:rPr lang="tr-TR" sz="2057" i="1" baseline="-25000" dirty="0"/>
              <a:t>4</a:t>
            </a:r>
            <a:r>
              <a:rPr lang="tr-TR" sz="2057" i="1" dirty="0"/>
              <a:t>, 12:1 (12 g EWS / 1 L H</a:t>
            </a:r>
            <a:r>
              <a:rPr lang="tr-TR" sz="2057" i="1" baseline="-25000" dirty="0"/>
              <a:t>2</a:t>
            </a:r>
            <a:r>
              <a:rPr lang="tr-TR" sz="2057" i="1" dirty="0"/>
              <a:t>SO</a:t>
            </a:r>
            <a:r>
              <a:rPr lang="tr-TR" sz="2057" i="1" baseline="-25000" dirty="0"/>
              <a:t>4</a:t>
            </a:r>
            <a:r>
              <a:rPr lang="tr-TR" sz="2057" i="1" dirty="0"/>
              <a:t>), </a:t>
            </a:r>
            <a:r>
              <a:rPr lang="tr-TR" sz="2057" i="1" dirty="0" err="1"/>
              <a:t>and</a:t>
            </a:r>
            <a:r>
              <a:rPr lang="tr-TR" sz="2057" i="1" dirty="0"/>
              <a:t> </a:t>
            </a:r>
            <a:r>
              <a:rPr lang="tr-TR" sz="2057" i="1" dirty="0" err="1"/>
              <a:t>mixing</a:t>
            </a:r>
            <a:r>
              <a:rPr lang="tr-TR" sz="2057" i="1" dirty="0"/>
              <a:t> </a:t>
            </a:r>
            <a:r>
              <a:rPr lang="tr-TR" sz="2057" i="1" dirty="0" err="1"/>
              <a:t>speed</a:t>
            </a:r>
            <a:r>
              <a:rPr lang="tr-TR" sz="2057" i="1" dirty="0"/>
              <a:t> 800 </a:t>
            </a:r>
            <a:r>
              <a:rPr lang="tr-TR" sz="2057" i="1" dirty="0" err="1"/>
              <a:t>rpm</a:t>
            </a:r>
            <a:r>
              <a:rPr lang="tr-TR" sz="2057" i="1" dirty="0"/>
              <a:t>. </a:t>
            </a:r>
            <a:r>
              <a:rPr lang="tr-TR" sz="2057" i="1" dirty="0" err="1"/>
              <a:t>Leaching</a:t>
            </a:r>
            <a:r>
              <a:rPr lang="tr-TR" sz="2057" i="1" dirty="0"/>
              <a:t> </a:t>
            </a:r>
            <a:r>
              <a:rPr lang="tr-TR" sz="2057" i="1" dirty="0" err="1"/>
              <a:t>experiments</a:t>
            </a:r>
            <a:r>
              <a:rPr lang="tr-TR" sz="2057" i="1" dirty="0"/>
              <a:t> </a:t>
            </a:r>
            <a:r>
              <a:rPr lang="tr-TR" sz="2057" i="1" dirty="0" err="1"/>
              <a:t>dates</a:t>
            </a:r>
            <a:r>
              <a:rPr lang="tr-TR" sz="2057" i="1" dirty="0"/>
              <a:t> </a:t>
            </a:r>
            <a:r>
              <a:rPr lang="tr-TR" sz="2057" i="1" dirty="0" err="1"/>
              <a:t>were</a:t>
            </a:r>
            <a:r>
              <a:rPr lang="tr-TR" sz="2057" i="1" dirty="0"/>
              <a:t> </a:t>
            </a:r>
            <a:r>
              <a:rPr lang="tr-TR" sz="2057" i="1" dirty="0" err="1"/>
              <a:t>taken</a:t>
            </a:r>
            <a:r>
              <a:rPr lang="tr-TR" sz="2057" i="1" dirty="0"/>
              <a:t> </a:t>
            </a:r>
            <a:r>
              <a:rPr lang="tr-TR" sz="2057" i="1" dirty="0" err="1"/>
              <a:t>from</a:t>
            </a:r>
            <a:r>
              <a:rPr lang="tr-TR" sz="2057" i="1" dirty="0"/>
              <a:t> 0 </a:t>
            </a:r>
            <a:r>
              <a:rPr lang="tr-TR" sz="2057" i="1" dirty="0" err="1"/>
              <a:t>minute</a:t>
            </a:r>
            <a:r>
              <a:rPr lang="tr-TR" sz="2057" i="1" dirty="0"/>
              <a:t> </a:t>
            </a:r>
            <a:r>
              <a:rPr lang="tr-TR" sz="2057" i="1" dirty="0" err="1"/>
              <a:t>to</a:t>
            </a:r>
            <a:r>
              <a:rPr lang="tr-TR" sz="2057" i="1" dirty="0"/>
              <a:t> 420 </a:t>
            </a:r>
            <a:r>
              <a:rPr lang="tr-TR" sz="2057" i="1" dirty="0" err="1"/>
              <a:t>minutes</a:t>
            </a:r>
            <a:r>
              <a:rPr lang="tr-TR" sz="2057" i="1" dirty="0"/>
              <a:t> (60 </a:t>
            </a:r>
            <a:r>
              <a:rPr lang="tr-TR" sz="2057" i="1" dirty="0" err="1"/>
              <a:t>minutes</a:t>
            </a:r>
            <a:r>
              <a:rPr lang="tr-TR" sz="2057" i="1" dirty="0"/>
              <a:t> </a:t>
            </a:r>
            <a:r>
              <a:rPr lang="tr-TR" sz="2057" i="1" dirty="0" err="1"/>
              <a:t>ranges</a:t>
            </a:r>
            <a:r>
              <a:rPr lang="tr-TR" sz="2057" i="1" dirty="0"/>
              <a:t>). </a:t>
            </a:r>
            <a:r>
              <a:rPr lang="tr-TR" sz="2057" i="1" dirty="0" err="1"/>
              <a:t>These</a:t>
            </a:r>
            <a:r>
              <a:rPr lang="tr-TR" sz="2057" i="1" dirty="0"/>
              <a:t> </a:t>
            </a:r>
            <a:r>
              <a:rPr lang="tr-TR" sz="2057" i="1" dirty="0" err="1"/>
              <a:t>results</a:t>
            </a:r>
            <a:r>
              <a:rPr lang="tr-TR" sz="2057" i="1" dirty="0"/>
              <a:t> </a:t>
            </a:r>
            <a:r>
              <a:rPr lang="tr-TR" sz="2057" i="1" dirty="0" err="1"/>
              <a:t>indicated</a:t>
            </a:r>
            <a:r>
              <a:rPr lang="tr-TR" sz="2057" i="1" dirty="0"/>
              <a:t> </a:t>
            </a:r>
            <a:r>
              <a:rPr lang="tr-TR" sz="2057" i="1" dirty="0" err="1"/>
              <a:t>that</a:t>
            </a:r>
            <a:r>
              <a:rPr lang="tr-TR" sz="2057" i="1" dirty="0"/>
              <a:t> </a:t>
            </a:r>
            <a:r>
              <a:rPr lang="tr-TR" sz="2057" i="1" dirty="0" err="1"/>
              <a:t>the</a:t>
            </a:r>
            <a:r>
              <a:rPr lang="tr-TR" sz="2057" i="1" dirty="0"/>
              <a:t> </a:t>
            </a:r>
            <a:r>
              <a:rPr lang="tr-TR" sz="2057" i="1" dirty="0" err="1"/>
              <a:t>chemical</a:t>
            </a:r>
            <a:r>
              <a:rPr lang="tr-TR" sz="2057" i="1" dirty="0"/>
              <a:t> </a:t>
            </a:r>
            <a:r>
              <a:rPr lang="tr-TR" sz="2057" i="1" dirty="0" err="1"/>
              <a:t>leaching</a:t>
            </a:r>
            <a:r>
              <a:rPr lang="tr-TR" sz="2057" i="1" dirty="0"/>
              <a:t> </a:t>
            </a:r>
            <a:r>
              <a:rPr lang="tr-TR" sz="2057" i="1" dirty="0" err="1"/>
              <a:t>with</a:t>
            </a:r>
            <a:r>
              <a:rPr lang="tr-TR" sz="2057" i="1" dirty="0"/>
              <a:t> </a:t>
            </a:r>
            <a:r>
              <a:rPr lang="tr-TR" sz="2057" i="1" dirty="0" err="1"/>
              <a:t>sulphuric</a:t>
            </a:r>
            <a:r>
              <a:rPr lang="tr-TR" sz="2057" i="1" dirty="0"/>
              <a:t> </a:t>
            </a:r>
            <a:r>
              <a:rPr lang="tr-TR" sz="2057" i="1" dirty="0" err="1"/>
              <a:t>acid</a:t>
            </a:r>
            <a:r>
              <a:rPr lang="tr-TR" sz="2057" i="1" dirty="0"/>
              <a:t> is </a:t>
            </a:r>
            <a:r>
              <a:rPr lang="tr-TR" sz="2057" i="1" dirty="0" err="1"/>
              <a:t>effective</a:t>
            </a:r>
            <a:r>
              <a:rPr lang="tr-TR" sz="2057" i="1" dirty="0"/>
              <a:t> </a:t>
            </a:r>
            <a:r>
              <a:rPr lang="tr-TR" sz="2057" i="1" dirty="0" err="1"/>
              <a:t>for</a:t>
            </a:r>
            <a:r>
              <a:rPr lang="tr-TR" sz="2057" i="1" dirty="0"/>
              <a:t> EWS </a:t>
            </a:r>
            <a:r>
              <a:rPr lang="tr-TR" sz="2057" i="1" dirty="0" err="1"/>
              <a:t>to</a:t>
            </a:r>
            <a:r>
              <a:rPr lang="tr-TR" sz="2057" i="1" dirty="0"/>
              <a:t> </a:t>
            </a:r>
            <a:r>
              <a:rPr lang="tr-TR" sz="2057" i="1" dirty="0" err="1"/>
              <a:t>recover</a:t>
            </a:r>
            <a:r>
              <a:rPr lang="tr-TR" sz="2057" i="1" dirty="0"/>
              <a:t> </a:t>
            </a:r>
            <a:r>
              <a:rPr lang="tr-TR" sz="2057" i="1" dirty="0" err="1"/>
              <a:t>copper</a:t>
            </a:r>
            <a:r>
              <a:rPr lang="tr-TR" sz="2057" i="1" dirty="0"/>
              <a:t>. </a:t>
            </a:r>
            <a:r>
              <a:rPr lang="tr-TR" sz="2057" i="1" dirty="0" err="1"/>
              <a:t>Chemical</a:t>
            </a:r>
            <a:r>
              <a:rPr lang="tr-TR" sz="2057" i="1" dirty="0"/>
              <a:t> </a:t>
            </a:r>
            <a:r>
              <a:rPr lang="tr-TR" sz="2057" i="1" dirty="0" err="1"/>
              <a:t>leaching</a:t>
            </a:r>
            <a:r>
              <a:rPr lang="tr-TR" sz="2057" i="1" dirty="0"/>
              <a:t> </a:t>
            </a:r>
            <a:r>
              <a:rPr lang="tr-TR" sz="2057" i="1" dirty="0" err="1"/>
              <a:t>needs</a:t>
            </a:r>
            <a:r>
              <a:rPr lang="tr-TR" sz="2057" i="1" dirty="0"/>
              <a:t> </a:t>
            </a:r>
            <a:r>
              <a:rPr lang="tr-TR" sz="2057" i="1" dirty="0" err="1"/>
              <a:t>shorter</a:t>
            </a:r>
            <a:r>
              <a:rPr lang="tr-TR" sz="2057" i="1" dirty="0"/>
              <a:t> </a:t>
            </a:r>
            <a:r>
              <a:rPr lang="tr-TR" sz="2057" i="1" dirty="0" err="1"/>
              <a:t>process</a:t>
            </a:r>
            <a:r>
              <a:rPr lang="tr-TR" sz="2057" i="1" dirty="0"/>
              <a:t> time </a:t>
            </a:r>
            <a:r>
              <a:rPr lang="tr-TR" sz="2057" i="1" dirty="0" err="1"/>
              <a:t>than</a:t>
            </a:r>
            <a:r>
              <a:rPr lang="tr-TR" sz="2057" i="1" dirty="0"/>
              <a:t> </a:t>
            </a:r>
            <a:r>
              <a:rPr lang="tr-TR" sz="2057" i="1" dirty="0" err="1"/>
              <a:t>the</a:t>
            </a:r>
            <a:r>
              <a:rPr lang="tr-TR" sz="2057" i="1" dirty="0"/>
              <a:t> </a:t>
            </a:r>
            <a:r>
              <a:rPr lang="tr-TR" sz="2057" i="1" dirty="0" err="1"/>
              <a:t>other</a:t>
            </a:r>
            <a:r>
              <a:rPr lang="tr-TR" sz="2057" i="1" dirty="0"/>
              <a:t> </a:t>
            </a:r>
            <a:r>
              <a:rPr lang="tr-TR" sz="2057" i="1" dirty="0" err="1"/>
              <a:t>leaching</a:t>
            </a:r>
            <a:r>
              <a:rPr lang="tr-TR" sz="2057" i="1" dirty="0"/>
              <a:t> </a:t>
            </a:r>
            <a:r>
              <a:rPr lang="tr-TR" sz="2057" i="1" dirty="0" err="1"/>
              <a:t>techniques</a:t>
            </a:r>
            <a:r>
              <a:rPr lang="tr-TR" sz="2057" i="1" dirty="0"/>
              <a:t>. </a:t>
            </a:r>
            <a:r>
              <a:rPr lang="tr-TR" sz="2057" i="1" dirty="0" err="1"/>
              <a:t>These</a:t>
            </a:r>
            <a:r>
              <a:rPr lang="tr-TR" sz="2057" i="1" dirty="0"/>
              <a:t> </a:t>
            </a:r>
            <a:r>
              <a:rPr lang="tr-TR" sz="2057" i="1" dirty="0" err="1"/>
              <a:t>results</a:t>
            </a:r>
            <a:r>
              <a:rPr lang="tr-TR" sz="2057" i="1" dirty="0"/>
              <a:t> </a:t>
            </a:r>
            <a:r>
              <a:rPr lang="tr-TR" sz="2057" i="1" dirty="0" err="1"/>
              <a:t>suggest</a:t>
            </a:r>
            <a:r>
              <a:rPr lang="tr-TR" sz="2057" i="1" dirty="0"/>
              <a:t> </a:t>
            </a:r>
            <a:r>
              <a:rPr lang="tr-TR" sz="2057" i="1" dirty="0" err="1"/>
              <a:t>that</a:t>
            </a:r>
            <a:r>
              <a:rPr lang="tr-TR" sz="2057" i="1" dirty="0"/>
              <a:t> </a:t>
            </a:r>
            <a:r>
              <a:rPr lang="tr-TR" sz="2057" i="1" dirty="0" err="1"/>
              <a:t>chemical</a:t>
            </a:r>
            <a:r>
              <a:rPr lang="tr-TR" sz="2057" i="1" dirty="0"/>
              <a:t> </a:t>
            </a:r>
            <a:r>
              <a:rPr lang="tr-TR" sz="2057" i="1" dirty="0" err="1"/>
              <a:t>leaching</a:t>
            </a:r>
            <a:r>
              <a:rPr lang="tr-TR" sz="2057" i="1" dirty="0"/>
              <a:t> </a:t>
            </a:r>
            <a:r>
              <a:rPr lang="tr-TR" sz="2057" i="1" dirty="0" err="1"/>
              <a:t>for</a:t>
            </a:r>
            <a:r>
              <a:rPr lang="tr-TR" sz="2057" i="1" dirty="0"/>
              <a:t> metal </a:t>
            </a:r>
            <a:r>
              <a:rPr lang="tr-TR" sz="2057" i="1" dirty="0" err="1"/>
              <a:t>plating</a:t>
            </a:r>
            <a:r>
              <a:rPr lang="tr-TR" sz="2057" i="1" dirty="0"/>
              <a:t> </a:t>
            </a:r>
            <a:r>
              <a:rPr lang="tr-TR" sz="2057" i="1" dirty="0" err="1"/>
              <a:t>waste</a:t>
            </a:r>
            <a:r>
              <a:rPr lang="tr-TR" sz="2057" i="1" dirty="0"/>
              <a:t> </a:t>
            </a:r>
            <a:r>
              <a:rPr lang="tr-TR" sz="2057" i="1" dirty="0" err="1"/>
              <a:t>sludge</a:t>
            </a:r>
            <a:r>
              <a:rPr lang="tr-TR" sz="2057" i="1" dirty="0"/>
              <a:t> </a:t>
            </a:r>
            <a:r>
              <a:rPr lang="tr-TR" sz="2057" i="1" dirty="0" err="1"/>
              <a:t>may</a:t>
            </a:r>
            <a:r>
              <a:rPr lang="tr-TR" sz="2057" i="1" dirty="0"/>
              <a:t> be an </a:t>
            </a:r>
            <a:r>
              <a:rPr lang="tr-TR" sz="2057" i="1" dirty="0" err="1"/>
              <a:t>alternative</a:t>
            </a:r>
            <a:r>
              <a:rPr lang="tr-TR" sz="2057" i="1" dirty="0"/>
              <a:t> </a:t>
            </a:r>
            <a:r>
              <a:rPr lang="tr-TR" sz="2057" i="1" dirty="0" err="1"/>
              <a:t>recovery</a:t>
            </a:r>
            <a:r>
              <a:rPr lang="tr-TR" sz="2057" i="1" dirty="0"/>
              <a:t> </a:t>
            </a:r>
            <a:r>
              <a:rPr lang="tr-TR" sz="2057" i="1" dirty="0" err="1"/>
              <a:t>technique</a:t>
            </a:r>
            <a:r>
              <a:rPr lang="tr-TR" sz="2057" i="1" dirty="0"/>
              <a:t> </a:t>
            </a:r>
            <a:r>
              <a:rPr lang="tr-TR" sz="2057" i="1" dirty="0" err="1"/>
              <a:t>for</a:t>
            </a:r>
            <a:r>
              <a:rPr lang="tr-TR" sz="2057" i="1" dirty="0"/>
              <a:t> </a:t>
            </a:r>
            <a:r>
              <a:rPr lang="tr-TR" sz="2057" i="1" dirty="0" err="1"/>
              <a:t>heavy</a:t>
            </a:r>
            <a:r>
              <a:rPr lang="tr-TR" sz="2057" i="1" dirty="0"/>
              <a:t> </a:t>
            </a:r>
            <a:r>
              <a:rPr lang="tr-TR" sz="2057" i="1" dirty="0" err="1"/>
              <a:t>metals</a:t>
            </a:r>
            <a:r>
              <a:rPr lang="tr-TR" sz="2057" i="1" dirty="0"/>
              <a:t> </a:t>
            </a:r>
            <a:r>
              <a:rPr lang="tr-TR" sz="2057" i="1" dirty="0" err="1"/>
              <a:t>such</a:t>
            </a:r>
            <a:r>
              <a:rPr lang="tr-TR" sz="2057" i="1" dirty="0"/>
              <a:t> as </a:t>
            </a:r>
            <a:r>
              <a:rPr lang="tr-TR" sz="2057" i="1" dirty="0" err="1"/>
              <a:t>copper</a:t>
            </a:r>
            <a:r>
              <a:rPr lang="tr-TR" sz="2057" i="1" dirty="0"/>
              <a:t>.</a:t>
            </a:r>
          </a:p>
          <a:p>
            <a:pPr marL="508035" algn="just">
              <a:spcAft>
                <a:spcPts val="428"/>
              </a:spcAft>
            </a:pPr>
            <a:endParaRPr lang="tr-TR" sz="2057" i="1" dirty="0"/>
          </a:p>
          <a:p>
            <a:pPr marL="508035" algn="just">
              <a:spcAft>
                <a:spcPts val="428"/>
              </a:spcAft>
            </a:pPr>
            <a:r>
              <a:rPr lang="tr-TR" sz="3086" b="1" i="1" dirty="0" err="1"/>
              <a:t>Acknowledgement</a:t>
            </a:r>
            <a:endParaRPr lang="tr-TR" sz="3086" b="1" i="1" dirty="0"/>
          </a:p>
          <a:p>
            <a:pPr marL="508035" algn="just">
              <a:spcAft>
                <a:spcPts val="428"/>
              </a:spcAft>
            </a:pPr>
            <a:r>
              <a:rPr lang="tr-TR" sz="2057" i="1" dirty="0" err="1"/>
              <a:t>We</a:t>
            </a:r>
            <a:r>
              <a:rPr lang="tr-TR" sz="2057" i="1" dirty="0"/>
              <a:t> </a:t>
            </a:r>
            <a:r>
              <a:rPr lang="tr-TR" sz="2057" i="1" dirty="0" err="1"/>
              <a:t>are</a:t>
            </a:r>
            <a:r>
              <a:rPr lang="tr-TR" sz="2057" i="1" dirty="0"/>
              <a:t> </a:t>
            </a:r>
            <a:r>
              <a:rPr lang="tr-TR" sz="2057" i="1" dirty="0" err="1"/>
              <a:t>thankful</a:t>
            </a:r>
            <a:r>
              <a:rPr lang="tr-TR" sz="2057" i="1" dirty="0"/>
              <a:t> </a:t>
            </a:r>
            <a:r>
              <a:rPr lang="tr-TR" sz="2057" i="1" dirty="0" err="1"/>
              <a:t>for</a:t>
            </a:r>
            <a:r>
              <a:rPr lang="tr-TR" sz="2057" i="1" dirty="0"/>
              <a:t> Prof. Dr. Feza GEYİKCİ, Prof. Dr. Yıldıray TOPCU </a:t>
            </a:r>
            <a:r>
              <a:rPr lang="tr-TR" sz="2057" i="1" dirty="0" err="1"/>
              <a:t>and</a:t>
            </a:r>
            <a:r>
              <a:rPr lang="tr-TR" sz="2057" i="1" dirty="0"/>
              <a:t> </a:t>
            </a:r>
            <a:r>
              <a:rPr lang="tr-TR" sz="2057" i="1" dirty="0" err="1"/>
              <a:t>Res</a:t>
            </a:r>
            <a:r>
              <a:rPr lang="tr-TR" sz="2057" i="1" dirty="0"/>
              <a:t>. </a:t>
            </a:r>
            <a:r>
              <a:rPr lang="tr-TR" sz="2057" i="1" dirty="0" err="1"/>
              <a:t>Asst</a:t>
            </a:r>
            <a:r>
              <a:rPr lang="tr-TR" sz="2057" i="1" dirty="0"/>
              <a:t>. Rukan Can SEYFELİ  </a:t>
            </a:r>
            <a:r>
              <a:rPr lang="tr-TR" sz="2057" i="1" dirty="0" err="1"/>
              <a:t>for</a:t>
            </a:r>
            <a:r>
              <a:rPr lang="tr-TR" sz="2057" i="1" dirty="0"/>
              <a:t> </a:t>
            </a:r>
            <a:r>
              <a:rPr lang="tr-TR" sz="2057" i="1" dirty="0" err="1"/>
              <a:t>experimental</a:t>
            </a:r>
            <a:r>
              <a:rPr lang="tr-TR" sz="2057" i="1" dirty="0"/>
              <a:t> </a:t>
            </a:r>
            <a:r>
              <a:rPr lang="tr-TR" sz="2057" i="1" dirty="0" err="1"/>
              <a:t>supports</a:t>
            </a:r>
            <a:r>
              <a:rPr lang="tr-TR" sz="2057" i="1" dirty="0"/>
              <a:t> </a:t>
            </a:r>
            <a:r>
              <a:rPr lang="tr-TR" sz="2057" i="1" dirty="0" err="1"/>
              <a:t>and</a:t>
            </a:r>
            <a:r>
              <a:rPr lang="tr-TR" sz="2057" i="1" dirty="0"/>
              <a:t> </a:t>
            </a:r>
            <a:r>
              <a:rPr lang="tr-TR" sz="2057" i="1" dirty="0" err="1"/>
              <a:t>Ondokuz</a:t>
            </a:r>
            <a:r>
              <a:rPr lang="tr-TR" sz="2057" i="1" dirty="0"/>
              <a:t> Mayıs </a:t>
            </a:r>
            <a:r>
              <a:rPr lang="tr-TR" sz="2057" i="1" dirty="0" err="1"/>
              <a:t>University</a:t>
            </a:r>
            <a:r>
              <a:rPr lang="tr-TR" sz="2057" i="1" dirty="0"/>
              <a:t> </a:t>
            </a:r>
            <a:r>
              <a:rPr lang="tr-TR" sz="2057" i="1" dirty="0" err="1"/>
              <a:t>Department</a:t>
            </a:r>
            <a:r>
              <a:rPr lang="tr-TR" sz="2057" i="1" dirty="0"/>
              <a:t> of </a:t>
            </a:r>
            <a:r>
              <a:rPr lang="tr-TR" sz="2057" i="1" dirty="0" err="1"/>
              <a:t>Chemical</a:t>
            </a:r>
            <a:r>
              <a:rPr lang="tr-TR" sz="2057" i="1" dirty="0"/>
              <a:t> </a:t>
            </a:r>
            <a:r>
              <a:rPr lang="tr-TR" sz="2057" i="1" dirty="0" err="1"/>
              <a:t>Engineering</a:t>
            </a:r>
            <a:r>
              <a:rPr lang="tr-TR" sz="2057" i="1" dirty="0"/>
              <a:t> </a:t>
            </a:r>
            <a:r>
              <a:rPr lang="tr-TR" sz="2057" i="1" dirty="0" err="1"/>
              <a:t>for</a:t>
            </a:r>
            <a:r>
              <a:rPr lang="tr-TR" sz="2057" i="1" dirty="0"/>
              <a:t> </a:t>
            </a:r>
            <a:r>
              <a:rPr lang="tr-TR" sz="2057" i="1" dirty="0" err="1"/>
              <a:t>their</a:t>
            </a:r>
            <a:r>
              <a:rPr lang="tr-TR" sz="2057" i="1" dirty="0"/>
              <a:t> </a:t>
            </a:r>
            <a:r>
              <a:rPr lang="tr-TR" sz="2057" i="1" dirty="0" err="1"/>
              <a:t>laboratory</a:t>
            </a:r>
            <a:r>
              <a:rPr lang="tr-TR" sz="2057" i="1" dirty="0"/>
              <a:t> </a:t>
            </a:r>
            <a:r>
              <a:rPr lang="tr-TR" sz="2057" i="1" dirty="0" err="1"/>
              <a:t>facilities</a:t>
            </a:r>
            <a:r>
              <a:rPr lang="tr-TR" sz="2057" i="1" dirty="0"/>
              <a:t>. </a:t>
            </a:r>
          </a:p>
          <a:p>
            <a:pPr marL="508035" algn="just"/>
            <a:endParaRPr lang="tr-TR" sz="1800" b="1" i="1" cap="all" dirty="0"/>
          </a:p>
          <a:p>
            <a:pPr marL="508035" algn="just"/>
            <a:r>
              <a:rPr lang="en-US" sz="3086" b="1" i="1" dirty="0"/>
              <a:t>REFERENCES</a:t>
            </a:r>
            <a:endParaRPr lang="tr-TR" sz="3086" b="1" i="1" dirty="0"/>
          </a:p>
          <a:p>
            <a:pPr marL="508035" algn="just"/>
            <a:r>
              <a:rPr lang="en-US" sz="1800" i="1" dirty="0"/>
              <a:t>[1] S.S. </a:t>
            </a:r>
            <a:r>
              <a:rPr lang="en-US" sz="1800" i="1" dirty="0" err="1"/>
              <a:t>Hosseinia</a:t>
            </a:r>
            <a:r>
              <a:rPr lang="en-US" sz="1800" i="1" dirty="0"/>
              <a:t>, E. </a:t>
            </a:r>
            <a:r>
              <a:rPr lang="en-US" sz="1800" i="1" dirty="0" err="1"/>
              <a:t>Bringas</a:t>
            </a:r>
            <a:r>
              <a:rPr lang="en-US" sz="1800" i="1" dirty="0"/>
              <a:t>, N.R. Tan, </a:t>
            </a:r>
            <a:r>
              <a:rPr lang="en-US" sz="1800" i="1" dirty="0" err="1"/>
              <a:t>I.Ortiz</a:t>
            </a:r>
            <a:r>
              <a:rPr lang="en-US" sz="1800" i="1" dirty="0"/>
              <a:t>, M. </a:t>
            </a:r>
            <a:r>
              <a:rPr lang="en-US" sz="1800" i="1" dirty="0" err="1"/>
              <a:t>Ghahramani</a:t>
            </a:r>
            <a:r>
              <a:rPr lang="en-US" sz="1800" i="1" dirty="0"/>
              <a:t>, M.A.A. </a:t>
            </a:r>
            <a:r>
              <a:rPr lang="en-US" sz="1800" i="1" dirty="0" err="1"/>
              <a:t>Shahmirzadi</a:t>
            </a:r>
            <a:r>
              <a:rPr lang="en-US" sz="1800" i="1" dirty="0"/>
              <a:t>, </a:t>
            </a:r>
            <a:r>
              <a:rPr lang="tr-TR" sz="1800" i="1" dirty="0"/>
              <a:t>“</a:t>
            </a:r>
            <a:r>
              <a:rPr lang="en-US" sz="1800" i="1" dirty="0"/>
              <a:t>Recent progress in development of high performance polymeric membranes and materials for metal plating wastewater treatment: A review,</a:t>
            </a:r>
            <a:r>
              <a:rPr lang="tr-TR" sz="1800" i="1" dirty="0"/>
              <a:t>”</a:t>
            </a:r>
            <a:r>
              <a:rPr lang="en-US" sz="1800" i="1" dirty="0"/>
              <a:t>Journal of Water Process Engineering., vol. 9, pp.78–110, 2016.</a:t>
            </a:r>
            <a:endParaRPr lang="tr-TR" sz="1800" i="1" dirty="0"/>
          </a:p>
          <a:p>
            <a:pPr marL="508035" algn="just"/>
            <a:r>
              <a:rPr lang="en-US" sz="1800" i="1" dirty="0"/>
              <a:t>[2] J. Tan, M. Lee, </a:t>
            </a:r>
            <a:r>
              <a:rPr lang="tr-TR" sz="1800" i="1" dirty="0"/>
              <a:t>“</a:t>
            </a:r>
            <a:r>
              <a:rPr lang="en-US" sz="1800" i="1" dirty="0" err="1"/>
              <a:t>NEWater</a:t>
            </a:r>
            <a:r>
              <a:rPr lang="en-US" sz="1800" i="1" dirty="0"/>
              <a:t>—An Alternative Source of Water for the Wafer </a:t>
            </a:r>
            <a:r>
              <a:rPr lang="en-US" sz="1800" i="1" dirty="0" err="1"/>
              <a:t>FabIndustry</a:t>
            </a:r>
            <a:r>
              <a:rPr lang="en-US" sz="1800" i="1" dirty="0"/>
              <a:t> In </a:t>
            </a:r>
            <a:r>
              <a:rPr lang="en-US" sz="1800" i="1" dirty="0" err="1"/>
              <a:t>singapore</a:t>
            </a:r>
            <a:r>
              <a:rPr lang="en-US" sz="1800" i="1" dirty="0"/>
              <a:t>,</a:t>
            </a:r>
            <a:r>
              <a:rPr lang="tr-TR" sz="1800" i="1" dirty="0"/>
              <a:t>” </a:t>
            </a:r>
            <a:r>
              <a:rPr lang="en-US" sz="1800" i="1" dirty="0"/>
              <a:t>Proceeding of Recycling and Alternate Sources for </a:t>
            </a:r>
            <a:r>
              <a:rPr lang="en-US" sz="1800" i="1" dirty="0" err="1"/>
              <a:t>theWafer</a:t>
            </a:r>
            <a:r>
              <a:rPr lang="en-US" sz="1800" i="1" dirty="0"/>
              <a:t>/PCB Industries Conference, 2001, pp. 11–12.</a:t>
            </a:r>
            <a:endParaRPr lang="tr-TR" sz="1800" i="1" dirty="0"/>
          </a:p>
          <a:p>
            <a:pPr marL="508035" algn="just"/>
            <a:r>
              <a:rPr lang="en-US" sz="1800" i="1" dirty="0"/>
              <a:t>[3] F.V. </a:t>
            </a:r>
            <a:r>
              <a:rPr lang="en-US" sz="1800" i="1" dirty="0" err="1"/>
              <a:t>Hackbarth</a:t>
            </a:r>
            <a:r>
              <a:rPr lang="en-US" sz="1800" i="1" dirty="0"/>
              <a:t>, D. </a:t>
            </a:r>
            <a:r>
              <a:rPr lang="en-US" sz="1800" i="1" dirty="0" err="1"/>
              <a:t>Maass</a:t>
            </a:r>
            <a:r>
              <a:rPr lang="en-US" sz="1800" i="1" dirty="0"/>
              <a:t>, A.A.U. Souza, V.J.P</a:t>
            </a:r>
            <a:r>
              <a:rPr lang="en-US" sz="1800" dirty="0"/>
              <a:t>. </a:t>
            </a:r>
            <a:r>
              <a:rPr lang="en-US" sz="1800" dirty="0" err="1"/>
              <a:t>Vilar</a:t>
            </a:r>
            <a:r>
              <a:rPr lang="en-US" sz="1800" dirty="0"/>
              <a:t>, S.M.A.G.U. Souza, </a:t>
            </a:r>
            <a:r>
              <a:rPr lang="tr-TR" sz="1800" dirty="0"/>
              <a:t>“</a:t>
            </a:r>
            <a:r>
              <a:rPr lang="en-US" sz="1800" dirty="0"/>
              <a:t>Removal of hexavalent chromium from electroplating wastewaters using marine </a:t>
            </a:r>
            <a:r>
              <a:rPr lang="en-US" sz="1800" dirty="0" err="1"/>
              <a:t>macroalga</a:t>
            </a:r>
            <a:r>
              <a:rPr lang="en-US" sz="1800" dirty="0"/>
              <a:t> </a:t>
            </a:r>
            <a:r>
              <a:rPr lang="en-US" sz="1800" dirty="0" err="1"/>
              <a:t>Pelvetia</a:t>
            </a:r>
            <a:r>
              <a:rPr lang="en-US" sz="1800" dirty="0"/>
              <a:t> </a:t>
            </a:r>
            <a:r>
              <a:rPr lang="en-US" sz="1800" dirty="0" err="1"/>
              <a:t>canaliculata</a:t>
            </a:r>
            <a:r>
              <a:rPr lang="en-US" sz="1800" dirty="0"/>
              <a:t> as natural electron donor,</a:t>
            </a:r>
            <a:r>
              <a:rPr lang="tr-TR" sz="1800" dirty="0"/>
              <a:t>” </a:t>
            </a:r>
            <a:r>
              <a:rPr lang="en-US" sz="1800" dirty="0"/>
              <a:t>Chemical Engineering Journal, vol. 290, pp. 477–489, 2016.</a:t>
            </a:r>
            <a:endParaRPr lang="tr-TR" sz="1800" dirty="0"/>
          </a:p>
          <a:p>
            <a:pPr marL="508035" algn="just"/>
            <a:r>
              <a:rPr lang="en-US" sz="1800" dirty="0"/>
              <a:t>[4] M.B. Mansur, S.D.F. Rocha, F.S. </a:t>
            </a:r>
            <a:r>
              <a:rPr lang="en-US" sz="1800" dirty="0" err="1"/>
              <a:t>Magalhães</a:t>
            </a:r>
            <a:r>
              <a:rPr lang="en-US" sz="1800" dirty="0"/>
              <a:t>, </a:t>
            </a:r>
            <a:r>
              <a:rPr lang="en-US" sz="1800" dirty="0" err="1"/>
              <a:t>J.d.S</a:t>
            </a:r>
            <a:r>
              <a:rPr lang="en-US" sz="1800" dirty="0"/>
              <a:t>. Benedetto, </a:t>
            </a:r>
            <a:r>
              <a:rPr lang="tr-TR" sz="1800" dirty="0"/>
              <a:t>“</a:t>
            </a:r>
            <a:r>
              <a:rPr lang="en-US" sz="1800" dirty="0"/>
              <a:t>Selective extraction of zinc(II) over iron(II) from spent hydrochloric acid pickling effluents by liquid–liquid extraction, </a:t>
            </a:r>
            <a:r>
              <a:rPr lang="tr-TR" sz="1800" dirty="0"/>
              <a:t>” </a:t>
            </a:r>
            <a:r>
              <a:rPr lang="en-US" sz="1800" dirty="0"/>
              <a:t>J. Hazard. Mater., vol. 150, pp. 669–678, 2008</a:t>
            </a:r>
            <a:endParaRPr lang="tr-TR" sz="1800" dirty="0"/>
          </a:p>
          <a:p>
            <a:pPr marL="508035" algn="just"/>
            <a:r>
              <a:rPr lang="en-US" sz="1800" dirty="0"/>
              <a:t>[5] G. Mustafa, S. Komatsu, </a:t>
            </a:r>
            <a:r>
              <a:rPr lang="tr-TR" sz="1800" dirty="0"/>
              <a:t>“</a:t>
            </a:r>
            <a:r>
              <a:rPr lang="en-US" sz="1800" dirty="0"/>
              <a:t>Toxicity of heavy metals and metal-containing nanoparticles on plants,</a:t>
            </a:r>
            <a:r>
              <a:rPr lang="tr-TR" sz="1800" dirty="0"/>
              <a:t>” </a:t>
            </a:r>
            <a:r>
              <a:rPr lang="en-US" sz="1800" dirty="0" err="1"/>
              <a:t>Biochimica</a:t>
            </a:r>
            <a:r>
              <a:rPr lang="en-US" sz="1800" dirty="0"/>
              <a:t> et </a:t>
            </a:r>
            <a:r>
              <a:rPr lang="en-US" sz="1800" dirty="0" err="1"/>
              <a:t>Biophysica</a:t>
            </a:r>
            <a:r>
              <a:rPr lang="en-US" sz="1800" dirty="0"/>
              <a:t> </a:t>
            </a:r>
            <a:r>
              <a:rPr lang="en-US" sz="1800" dirty="0" err="1"/>
              <a:t>Acta</a:t>
            </a:r>
            <a:r>
              <a:rPr lang="en-US" sz="1800" dirty="0"/>
              <a:t>, vol.1864, pp. 932–944, 2016.</a:t>
            </a:r>
            <a:endParaRPr lang="tr-TR" sz="1800" dirty="0"/>
          </a:p>
          <a:p>
            <a:pPr marL="508035" algn="just">
              <a:spcAft>
                <a:spcPts val="428"/>
              </a:spcAft>
            </a:pPr>
            <a:endParaRPr lang="tr-TR" sz="3086" b="1" dirty="0"/>
          </a:p>
          <a:p>
            <a:pPr algn="ctr">
              <a:spcAft>
                <a:spcPts val="428"/>
              </a:spcAft>
            </a:pPr>
            <a:endParaRPr lang="tr-TR" sz="2057" b="1" i="1" dirty="0"/>
          </a:p>
          <a:p>
            <a:pPr lvl="0" algn="ctr"/>
            <a:endParaRPr lang="tr-TR" sz="2057" b="1" i="1" dirty="0"/>
          </a:p>
          <a:p>
            <a:pPr lvl="0" algn="ctr"/>
            <a:endParaRPr lang="tr-TR" sz="2057"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a:p>
            <a:pPr lvl="0" algn="ctr"/>
            <a:endParaRPr lang="tr-TR" sz="3086" b="1" i="1" dirty="0"/>
          </a:p>
        </p:txBody>
      </p:sp>
      <p:graphicFrame>
        <p:nvGraphicFramePr>
          <p:cNvPr id="10" name="Tablo 9"/>
          <p:cNvGraphicFramePr>
            <a:graphicFrameLocks noGrp="1"/>
          </p:cNvGraphicFramePr>
          <p:nvPr>
            <p:extLst>
              <p:ext uri="{D42A27DB-BD31-4B8C-83A1-F6EECF244321}">
                <p14:modId xmlns:p14="http://schemas.microsoft.com/office/powerpoint/2010/main" val="1690280480"/>
              </p:ext>
            </p:extLst>
          </p:nvPr>
        </p:nvGraphicFramePr>
        <p:xfrm>
          <a:off x="2251071" y="16544771"/>
          <a:ext cx="10641188" cy="1141262"/>
        </p:xfrm>
        <a:graphic>
          <a:graphicData uri="http://schemas.openxmlformats.org/drawingml/2006/table">
            <a:tbl>
              <a:tblPr firstRow="1" firstCol="1" bandRow="1">
                <a:tableStyleId>{68D230F3-CF80-4859-8CE7-A43EE81993B5}</a:tableStyleId>
              </a:tblPr>
              <a:tblGrid>
                <a:gridCol w="1838109">
                  <a:extLst>
                    <a:ext uri="{9D8B030D-6E8A-4147-A177-3AD203B41FA5}">
                      <a16:colId xmlns:a16="http://schemas.microsoft.com/office/drawing/2014/main" val="20000"/>
                    </a:ext>
                  </a:extLst>
                </a:gridCol>
                <a:gridCol w="1781799">
                  <a:extLst>
                    <a:ext uri="{9D8B030D-6E8A-4147-A177-3AD203B41FA5}">
                      <a16:colId xmlns:a16="http://schemas.microsoft.com/office/drawing/2014/main" val="20001"/>
                    </a:ext>
                  </a:extLst>
                </a:gridCol>
                <a:gridCol w="1781799">
                  <a:extLst>
                    <a:ext uri="{9D8B030D-6E8A-4147-A177-3AD203B41FA5}">
                      <a16:colId xmlns:a16="http://schemas.microsoft.com/office/drawing/2014/main" val="20002"/>
                    </a:ext>
                  </a:extLst>
                </a:gridCol>
                <a:gridCol w="1783140">
                  <a:extLst>
                    <a:ext uri="{9D8B030D-6E8A-4147-A177-3AD203B41FA5}">
                      <a16:colId xmlns:a16="http://schemas.microsoft.com/office/drawing/2014/main" val="20003"/>
                    </a:ext>
                  </a:extLst>
                </a:gridCol>
                <a:gridCol w="1643706">
                  <a:extLst>
                    <a:ext uri="{9D8B030D-6E8A-4147-A177-3AD203B41FA5}">
                      <a16:colId xmlns:a16="http://schemas.microsoft.com/office/drawing/2014/main" val="20004"/>
                    </a:ext>
                  </a:extLst>
                </a:gridCol>
                <a:gridCol w="1812635">
                  <a:extLst>
                    <a:ext uri="{9D8B030D-6E8A-4147-A177-3AD203B41FA5}">
                      <a16:colId xmlns:a16="http://schemas.microsoft.com/office/drawing/2014/main" val="20005"/>
                    </a:ext>
                  </a:extLst>
                </a:gridCol>
              </a:tblGrid>
              <a:tr h="380040">
                <a:tc gridSpan="6">
                  <a:txBody>
                    <a:bodyPr/>
                    <a:lstStyle/>
                    <a:p>
                      <a:pPr algn="ctr">
                        <a:lnSpc>
                          <a:spcPct val="115000"/>
                        </a:lnSpc>
                        <a:spcAft>
                          <a:spcPts val="0"/>
                        </a:spcAft>
                      </a:pPr>
                      <a:r>
                        <a:rPr lang="tr-TR" sz="2300" dirty="0">
                          <a:effectLst/>
                        </a:rPr>
                        <a:t>Component (%)</a:t>
                      </a:r>
                      <a:endParaRPr lang="tr-TR" sz="26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380611">
                <a:tc>
                  <a:txBody>
                    <a:bodyPr/>
                    <a:lstStyle/>
                    <a:p>
                      <a:pPr algn="ctr">
                        <a:lnSpc>
                          <a:spcPct val="115000"/>
                        </a:lnSpc>
                        <a:spcAft>
                          <a:spcPts val="0"/>
                        </a:spcAft>
                      </a:pPr>
                      <a:r>
                        <a:rPr lang="tr-TR" sz="2300">
                          <a:effectLst/>
                        </a:rPr>
                        <a:t>Cu</a:t>
                      </a:r>
                      <a:endParaRPr lang="tr-TR" sz="260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ctr">
                        <a:lnSpc>
                          <a:spcPct val="115000"/>
                        </a:lnSpc>
                        <a:spcAft>
                          <a:spcPts val="0"/>
                        </a:spcAft>
                      </a:pPr>
                      <a:r>
                        <a:rPr lang="tr-TR" sz="2300">
                          <a:effectLst/>
                        </a:rPr>
                        <a:t>Zn</a:t>
                      </a:r>
                      <a:endParaRPr lang="tr-TR" sz="260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ctr">
                        <a:lnSpc>
                          <a:spcPct val="115000"/>
                        </a:lnSpc>
                        <a:spcAft>
                          <a:spcPts val="0"/>
                        </a:spcAft>
                      </a:pPr>
                      <a:r>
                        <a:rPr lang="tr-TR" sz="2300">
                          <a:effectLst/>
                        </a:rPr>
                        <a:t>Mg</a:t>
                      </a:r>
                      <a:endParaRPr lang="tr-TR" sz="260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ctr">
                        <a:lnSpc>
                          <a:spcPct val="115000"/>
                        </a:lnSpc>
                        <a:spcAft>
                          <a:spcPts val="0"/>
                        </a:spcAft>
                      </a:pPr>
                      <a:r>
                        <a:rPr lang="tr-TR" sz="2300" dirty="0">
                          <a:effectLst/>
                        </a:rPr>
                        <a:t>Al</a:t>
                      </a:r>
                      <a:endParaRPr lang="tr-TR" sz="26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ctr">
                        <a:lnSpc>
                          <a:spcPct val="115000"/>
                        </a:lnSpc>
                        <a:spcAft>
                          <a:spcPts val="0"/>
                        </a:spcAft>
                      </a:pPr>
                      <a:r>
                        <a:rPr lang="tr-TR" sz="2300" dirty="0" err="1">
                          <a:effectLst/>
                        </a:rPr>
                        <a:t>Sn</a:t>
                      </a:r>
                      <a:endParaRPr lang="tr-TR" sz="26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ctr">
                        <a:lnSpc>
                          <a:spcPct val="115000"/>
                        </a:lnSpc>
                        <a:spcAft>
                          <a:spcPts val="0"/>
                        </a:spcAft>
                      </a:pPr>
                      <a:r>
                        <a:rPr lang="tr-TR" sz="2300">
                          <a:effectLst/>
                        </a:rPr>
                        <a:t>Pb</a:t>
                      </a:r>
                      <a:endParaRPr lang="tr-TR" sz="260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extLst>
                  <a:ext uri="{0D108BD9-81ED-4DB2-BD59-A6C34878D82A}">
                    <a16:rowId xmlns:a16="http://schemas.microsoft.com/office/drawing/2014/main" val="10001"/>
                  </a:ext>
                </a:extLst>
              </a:tr>
              <a:tr h="380611">
                <a:tc>
                  <a:txBody>
                    <a:bodyPr/>
                    <a:lstStyle/>
                    <a:p>
                      <a:pPr algn="ctr">
                        <a:lnSpc>
                          <a:spcPct val="115000"/>
                        </a:lnSpc>
                        <a:spcAft>
                          <a:spcPts val="0"/>
                        </a:spcAft>
                      </a:pPr>
                      <a:r>
                        <a:rPr lang="tr-TR" sz="2300" dirty="0">
                          <a:effectLst/>
                        </a:rPr>
                        <a:t>10.448</a:t>
                      </a:r>
                      <a:endParaRPr lang="tr-TR" sz="26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ctr">
                        <a:lnSpc>
                          <a:spcPct val="115000"/>
                        </a:lnSpc>
                        <a:spcAft>
                          <a:spcPts val="0"/>
                        </a:spcAft>
                      </a:pPr>
                      <a:r>
                        <a:rPr lang="tr-TR" sz="2300" dirty="0">
                          <a:effectLst/>
                        </a:rPr>
                        <a:t>2.513</a:t>
                      </a:r>
                      <a:endParaRPr lang="tr-TR" sz="26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ctr">
                        <a:lnSpc>
                          <a:spcPct val="115000"/>
                        </a:lnSpc>
                        <a:spcAft>
                          <a:spcPts val="0"/>
                        </a:spcAft>
                      </a:pPr>
                      <a:r>
                        <a:rPr lang="tr-TR" sz="2300" dirty="0">
                          <a:effectLst/>
                        </a:rPr>
                        <a:t>1.022</a:t>
                      </a:r>
                      <a:endParaRPr lang="tr-TR" sz="26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ctr">
                        <a:lnSpc>
                          <a:spcPct val="115000"/>
                        </a:lnSpc>
                        <a:spcAft>
                          <a:spcPts val="0"/>
                        </a:spcAft>
                      </a:pPr>
                      <a:r>
                        <a:rPr lang="tr-TR" sz="2300" dirty="0">
                          <a:effectLst/>
                        </a:rPr>
                        <a:t>0.212</a:t>
                      </a:r>
                      <a:endParaRPr lang="tr-TR" sz="26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ctr">
                        <a:lnSpc>
                          <a:spcPct val="115000"/>
                        </a:lnSpc>
                        <a:spcAft>
                          <a:spcPts val="0"/>
                        </a:spcAft>
                      </a:pPr>
                      <a:r>
                        <a:rPr lang="tr-TR" sz="2300" dirty="0">
                          <a:effectLst/>
                        </a:rPr>
                        <a:t>0.051</a:t>
                      </a:r>
                      <a:endParaRPr lang="tr-TR" sz="26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ctr">
                        <a:lnSpc>
                          <a:spcPct val="115000"/>
                        </a:lnSpc>
                        <a:spcAft>
                          <a:spcPts val="0"/>
                        </a:spcAft>
                      </a:pPr>
                      <a:r>
                        <a:rPr lang="tr-TR" sz="2300" dirty="0">
                          <a:effectLst/>
                        </a:rPr>
                        <a:t>0.001</a:t>
                      </a:r>
                      <a:endParaRPr lang="tr-TR" sz="26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extLst>
                  <a:ext uri="{0D108BD9-81ED-4DB2-BD59-A6C34878D82A}">
                    <a16:rowId xmlns:a16="http://schemas.microsoft.com/office/drawing/2014/main" val="10002"/>
                  </a:ext>
                </a:extLst>
              </a:tr>
            </a:tbl>
          </a:graphicData>
        </a:graphic>
      </p:graphicFrame>
      <p:pic>
        <p:nvPicPr>
          <p:cNvPr id="11" name="Resim 10" descr="C:\Users\user\YandexDisk\gediz\OMÜ\MAKALE\CEJ - 1 - The copper leaching from electroplating waste sludge with H2SO4\SEM\Liçin Makale için SEM\1_1 Ham atık çamu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85536" y="18505877"/>
            <a:ext cx="2733021" cy="2223151"/>
          </a:xfrm>
          <a:prstGeom prst="rect">
            <a:avLst/>
          </a:prstGeom>
          <a:noFill/>
          <a:ln>
            <a:noFill/>
          </a:ln>
        </p:spPr>
      </p:pic>
      <p:pic>
        <p:nvPicPr>
          <p:cNvPr id="12" name="Resim 11" descr="D:\09.03.2016\1_2.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34720" y="18505877"/>
            <a:ext cx="2624161" cy="2223151"/>
          </a:xfrm>
          <a:prstGeom prst="rect">
            <a:avLst/>
          </a:prstGeom>
          <a:noFill/>
          <a:ln>
            <a:noFill/>
          </a:ln>
        </p:spPr>
      </p:pic>
      <p:pic>
        <p:nvPicPr>
          <p:cNvPr id="13" name="Resim 12"/>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41545" y="22119508"/>
            <a:ext cx="6554029" cy="2303552"/>
          </a:xfrm>
          <a:prstGeom prst="rect">
            <a:avLst/>
          </a:prstGeom>
          <a:noFill/>
          <a:ln>
            <a:solidFill>
              <a:srgbClr val="009999"/>
            </a:solidFill>
          </a:ln>
        </p:spPr>
      </p:pic>
      <p:sp>
        <p:nvSpPr>
          <p:cNvPr id="14" name="Dikdörtgen 13"/>
          <p:cNvSpPr/>
          <p:nvPr/>
        </p:nvSpPr>
        <p:spPr>
          <a:xfrm>
            <a:off x="1983976" y="24885485"/>
            <a:ext cx="11571044" cy="444096"/>
          </a:xfrm>
          <a:prstGeom prst="rect">
            <a:avLst/>
          </a:prstGeom>
        </p:spPr>
        <p:txBody>
          <a:bodyPr>
            <a:spAutoFit/>
          </a:bodyPr>
          <a:lstStyle/>
          <a:p>
            <a:pPr algn="ctr">
              <a:spcAft>
                <a:spcPts val="428"/>
              </a:spcAft>
            </a:pPr>
            <a:r>
              <a:rPr lang="tr-TR" sz="2286" b="1" i="1" dirty="0" err="1"/>
              <a:t>Figure</a:t>
            </a:r>
            <a:r>
              <a:rPr lang="tr-TR" sz="2286" b="1" i="1" dirty="0"/>
              <a:t> 2. FTIR </a:t>
            </a:r>
            <a:r>
              <a:rPr lang="tr-TR" sz="2286" b="1" i="1" dirty="0" err="1"/>
              <a:t>analysis</a:t>
            </a:r>
            <a:r>
              <a:rPr lang="tr-TR" sz="2286" b="1" i="1" dirty="0"/>
              <a:t> of EWS </a:t>
            </a:r>
            <a:r>
              <a:rPr lang="tr-TR" sz="2286" b="1" i="1" dirty="0" err="1"/>
              <a:t>sludge</a:t>
            </a:r>
            <a:r>
              <a:rPr lang="tr-TR" sz="2286" b="1" i="1" dirty="0"/>
              <a:t> </a:t>
            </a:r>
            <a:r>
              <a:rPr lang="tr-TR" sz="2286" b="1" i="1" dirty="0" err="1"/>
              <a:t>before</a:t>
            </a:r>
            <a:r>
              <a:rPr lang="tr-TR" sz="2286" b="1" i="1" dirty="0"/>
              <a:t> </a:t>
            </a:r>
            <a:r>
              <a:rPr lang="tr-TR" sz="2286" b="1" i="1" dirty="0" err="1"/>
              <a:t>leaching</a:t>
            </a:r>
            <a:r>
              <a:rPr lang="tr-TR" sz="2286" b="1" i="1" dirty="0"/>
              <a:t> </a:t>
            </a:r>
            <a:r>
              <a:rPr lang="tr-TR" sz="2286" b="1" i="1" dirty="0" err="1"/>
              <a:t>process</a:t>
            </a:r>
            <a:r>
              <a:rPr lang="tr-TR" sz="2286" b="1" i="1" dirty="0"/>
              <a:t>.</a:t>
            </a:r>
          </a:p>
        </p:txBody>
      </p:sp>
      <p:graphicFrame>
        <p:nvGraphicFramePr>
          <p:cNvPr id="15" name="Tablo 14"/>
          <p:cNvGraphicFramePr>
            <a:graphicFrameLocks noGrp="1"/>
          </p:cNvGraphicFramePr>
          <p:nvPr>
            <p:extLst>
              <p:ext uri="{D42A27DB-BD31-4B8C-83A1-F6EECF244321}">
                <p14:modId xmlns:p14="http://schemas.microsoft.com/office/powerpoint/2010/main" val="3575316675"/>
              </p:ext>
            </p:extLst>
          </p:nvPr>
        </p:nvGraphicFramePr>
        <p:xfrm>
          <a:off x="2850761" y="25837758"/>
          <a:ext cx="9749229" cy="3141609"/>
        </p:xfrm>
        <a:graphic>
          <a:graphicData uri="http://schemas.openxmlformats.org/drawingml/2006/table">
            <a:tbl>
              <a:tblPr firstRow="1" firstCol="1" bandRow="1">
                <a:tableStyleId>{68D230F3-CF80-4859-8CE7-A43EE81993B5}</a:tableStyleId>
              </a:tblPr>
              <a:tblGrid>
                <a:gridCol w="2236228">
                  <a:extLst>
                    <a:ext uri="{9D8B030D-6E8A-4147-A177-3AD203B41FA5}">
                      <a16:colId xmlns:a16="http://schemas.microsoft.com/office/drawing/2014/main" val="20000"/>
                    </a:ext>
                  </a:extLst>
                </a:gridCol>
                <a:gridCol w="7513001">
                  <a:extLst>
                    <a:ext uri="{9D8B030D-6E8A-4147-A177-3AD203B41FA5}">
                      <a16:colId xmlns:a16="http://schemas.microsoft.com/office/drawing/2014/main" val="20001"/>
                    </a:ext>
                  </a:extLst>
                </a:gridCol>
              </a:tblGrid>
              <a:tr h="436488">
                <a:tc>
                  <a:txBody>
                    <a:bodyPr/>
                    <a:lstStyle/>
                    <a:p>
                      <a:pPr algn="just">
                        <a:lnSpc>
                          <a:spcPct val="115000"/>
                        </a:lnSpc>
                        <a:spcAft>
                          <a:spcPts val="0"/>
                        </a:spcAft>
                      </a:pPr>
                      <a:r>
                        <a:rPr lang="en-US" sz="1300" dirty="0">
                          <a:effectLst/>
                        </a:rPr>
                        <a:t> </a:t>
                      </a:r>
                      <a:endParaRPr lang="tr-TR" sz="1400" dirty="0">
                        <a:effectLst/>
                      </a:endParaRPr>
                    </a:p>
                    <a:p>
                      <a:pPr algn="ctr">
                        <a:lnSpc>
                          <a:spcPct val="115000"/>
                        </a:lnSpc>
                        <a:spcAft>
                          <a:spcPts val="0"/>
                        </a:spcAft>
                      </a:pPr>
                      <a:r>
                        <a:rPr lang="en-US" sz="1300" dirty="0" err="1">
                          <a:effectLst/>
                        </a:rPr>
                        <a:t>Wavelengt</a:t>
                      </a:r>
                      <a:r>
                        <a:rPr lang="en-US" sz="1300" dirty="0">
                          <a:effectLst/>
                        </a:rPr>
                        <a:t> cm</a:t>
                      </a:r>
                      <a:r>
                        <a:rPr lang="en-US" sz="1300" baseline="30000" dirty="0">
                          <a:effectLst/>
                        </a:rPr>
                        <a:t>-1</a:t>
                      </a:r>
                      <a:endParaRPr lang="tr-TR" sz="1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just">
                        <a:lnSpc>
                          <a:spcPct val="115000"/>
                        </a:lnSpc>
                        <a:spcAft>
                          <a:spcPts val="0"/>
                        </a:spcAft>
                      </a:pPr>
                      <a:r>
                        <a:rPr lang="en-US" sz="1300" dirty="0">
                          <a:effectLst/>
                        </a:rPr>
                        <a:t> </a:t>
                      </a:r>
                      <a:endParaRPr lang="tr-TR" sz="1400" dirty="0">
                        <a:effectLst/>
                      </a:endParaRPr>
                    </a:p>
                    <a:p>
                      <a:pPr algn="just">
                        <a:lnSpc>
                          <a:spcPct val="115000"/>
                        </a:lnSpc>
                        <a:spcAft>
                          <a:spcPts val="0"/>
                        </a:spcAft>
                      </a:pPr>
                      <a:r>
                        <a:rPr lang="en-US" sz="1300" dirty="0">
                          <a:effectLst/>
                        </a:rPr>
                        <a:t>Explanation</a:t>
                      </a:r>
                      <a:endParaRPr lang="tr-TR" sz="1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extLst>
                  <a:ext uri="{0D108BD9-81ED-4DB2-BD59-A6C34878D82A}">
                    <a16:rowId xmlns:a16="http://schemas.microsoft.com/office/drawing/2014/main" val="10000"/>
                  </a:ext>
                </a:extLst>
              </a:tr>
              <a:tr h="457853">
                <a:tc>
                  <a:txBody>
                    <a:bodyPr/>
                    <a:lstStyle/>
                    <a:p>
                      <a:pPr algn="ctr">
                        <a:lnSpc>
                          <a:spcPct val="115000"/>
                        </a:lnSpc>
                        <a:spcAft>
                          <a:spcPts val="0"/>
                        </a:spcAft>
                      </a:pPr>
                      <a:r>
                        <a:rPr lang="en-US" sz="1300" dirty="0">
                          <a:effectLst/>
                        </a:rPr>
                        <a:t> 3349.98</a:t>
                      </a:r>
                      <a:endParaRPr lang="tr-TR" sz="1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just">
                        <a:lnSpc>
                          <a:spcPct val="115000"/>
                        </a:lnSpc>
                        <a:spcAft>
                          <a:spcPts val="0"/>
                        </a:spcAft>
                      </a:pPr>
                      <a:r>
                        <a:rPr lang="en-US" sz="1300" dirty="0">
                          <a:effectLst/>
                        </a:rPr>
                        <a:t> EWS has a peak due to the water absorption that vibrates H-O-H.</a:t>
                      </a:r>
                      <a:endParaRPr lang="tr-TR" sz="1300" dirty="0">
                        <a:effectLst/>
                      </a:endParaRPr>
                    </a:p>
                    <a:p>
                      <a:pPr algn="just">
                        <a:lnSpc>
                          <a:spcPct val="115000"/>
                        </a:lnSpc>
                        <a:spcAft>
                          <a:spcPts val="0"/>
                        </a:spcAft>
                      </a:pPr>
                      <a:endParaRPr lang="tr-TR" sz="1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extLst>
                  <a:ext uri="{0D108BD9-81ED-4DB2-BD59-A6C34878D82A}">
                    <a16:rowId xmlns:a16="http://schemas.microsoft.com/office/drawing/2014/main" val="10001"/>
                  </a:ext>
                </a:extLst>
              </a:tr>
              <a:tr h="695127">
                <a:tc>
                  <a:txBody>
                    <a:bodyPr/>
                    <a:lstStyle/>
                    <a:p>
                      <a:pPr algn="ctr">
                        <a:lnSpc>
                          <a:spcPct val="115000"/>
                        </a:lnSpc>
                        <a:spcAft>
                          <a:spcPts val="0"/>
                        </a:spcAft>
                      </a:pPr>
                      <a:r>
                        <a:rPr lang="en-US" sz="1300" dirty="0">
                          <a:effectLst/>
                        </a:rPr>
                        <a:t> 1633.82</a:t>
                      </a:r>
                      <a:endParaRPr lang="tr-TR" sz="1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just">
                        <a:lnSpc>
                          <a:spcPct val="115000"/>
                        </a:lnSpc>
                        <a:spcAft>
                          <a:spcPts val="0"/>
                        </a:spcAft>
                      </a:pPr>
                      <a:r>
                        <a:rPr lang="en-US" sz="1300" dirty="0">
                          <a:effectLst/>
                        </a:rPr>
                        <a:t> This peak is due to the water adsorption that vibrates OH bending.</a:t>
                      </a:r>
                      <a:endParaRPr lang="tr-TR" sz="1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extLst>
                  <a:ext uri="{0D108BD9-81ED-4DB2-BD59-A6C34878D82A}">
                    <a16:rowId xmlns:a16="http://schemas.microsoft.com/office/drawing/2014/main" val="10002"/>
                  </a:ext>
                </a:extLst>
              </a:tr>
              <a:tr h="515768">
                <a:tc>
                  <a:txBody>
                    <a:bodyPr/>
                    <a:lstStyle/>
                    <a:p>
                      <a:pPr algn="ctr">
                        <a:lnSpc>
                          <a:spcPct val="115000"/>
                        </a:lnSpc>
                        <a:spcAft>
                          <a:spcPts val="0"/>
                        </a:spcAft>
                      </a:pPr>
                      <a:r>
                        <a:rPr lang="en-US" sz="1300" dirty="0">
                          <a:effectLst/>
                        </a:rPr>
                        <a:t>1409.08</a:t>
                      </a:r>
                      <a:endParaRPr lang="tr-TR" sz="1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just">
                        <a:lnSpc>
                          <a:spcPct val="115000"/>
                        </a:lnSpc>
                        <a:spcAft>
                          <a:spcPts val="0"/>
                        </a:spcAft>
                      </a:pPr>
                      <a:r>
                        <a:rPr lang="en-US" sz="1300" dirty="0">
                          <a:effectLst/>
                        </a:rPr>
                        <a:t>The band at around this wavelength is due to </a:t>
                      </a:r>
                      <a:r>
                        <a:rPr lang="en-US" sz="1300" dirty="0" err="1">
                          <a:effectLst/>
                        </a:rPr>
                        <a:t>CaO</a:t>
                      </a:r>
                      <a:r>
                        <a:rPr lang="en-US" sz="1300" dirty="0">
                          <a:effectLst/>
                        </a:rPr>
                        <a:t> in EWS.</a:t>
                      </a:r>
                      <a:endParaRPr lang="tr-TR" sz="1400" dirty="0">
                        <a:effectLst/>
                      </a:endParaRPr>
                    </a:p>
                    <a:p>
                      <a:pPr algn="just">
                        <a:lnSpc>
                          <a:spcPct val="115000"/>
                        </a:lnSpc>
                        <a:spcAft>
                          <a:spcPts val="0"/>
                        </a:spcAft>
                      </a:pPr>
                      <a:r>
                        <a:rPr lang="en-US" sz="1300" dirty="0">
                          <a:effectLst/>
                        </a:rPr>
                        <a:t> </a:t>
                      </a:r>
                      <a:endParaRPr lang="tr-TR" sz="1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extLst>
                  <a:ext uri="{0D108BD9-81ED-4DB2-BD59-A6C34878D82A}">
                    <a16:rowId xmlns:a16="http://schemas.microsoft.com/office/drawing/2014/main" val="10003"/>
                  </a:ext>
                </a:extLst>
              </a:tr>
              <a:tr h="515768">
                <a:tc>
                  <a:txBody>
                    <a:bodyPr/>
                    <a:lstStyle/>
                    <a:p>
                      <a:pPr algn="ctr">
                        <a:lnSpc>
                          <a:spcPct val="115000"/>
                        </a:lnSpc>
                        <a:spcAft>
                          <a:spcPts val="0"/>
                        </a:spcAft>
                      </a:pPr>
                      <a:r>
                        <a:rPr lang="en-US" sz="1300" dirty="0">
                          <a:effectLst/>
                        </a:rPr>
                        <a:t>996.83</a:t>
                      </a:r>
                      <a:endParaRPr lang="tr-TR" sz="1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just">
                        <a:lnSpc>
                          <a:spcPct val="115000"/>
                        </a:lnSpc>
                        <a:spcAft>
                          <a:spcPts val="0"/>
                        </a:spcAft>
                      </a:pPr>
                      <a:r>
                        <a:rPr lang="en-US" sz="1300" dirty="0">
                          <a:effectLst/>
                        </a:rPr>
                        <a:t>The peak is related to fused silica.</a:t>
                      </a:r>
                      <a:endParaRPr lang="tr-TR" sz="1400" dirty="0">
                        <a:effectLst/>
                      </a:endParaRPr>
                    </a:p>
                    <a:p>
                      <a:pPr algn="just">
                        <a:lnSpc>
                          <a:spcPct val="115000"/>
                        </a:lnSpc>
                        <a:spcAft>
                          <a:spcPts val="0"/>
                        </a:spcAft>
                      </a:pPr>
                      <a:r>
                        <a:rPr lang="en-US" sz="1300" dirty="0">
                          <a:effectLst/>
                        </a:rPr>
                        <a:t> </a:t>
                      </a:r>
                      <a:endParaRPr lang="tr-TR" sz="1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extLst>
                  <a:ext uri="{0D108BD9-81ED-4DB2-BD59-A6C34878D82A}">
                    <a16:rowId xmlns:a16="http://schemas.microsoft.com/office/drawing/2014/main" val="10004"/>
                  </a:ext>
                </a:extLst>
              </a:tr>
              <a:tr h="515768">
                <a:tc>
                  <a:txBody>
                    <a:bodyPr/>
                    <a:lstStyle/>
                    <a:p>
                      <a:pPr algn="ctr">
                        <a:lnSpc>
                          <a:spcPct val="115000"/>
                        </a:lnSpc>
                        <a:spcAft>
                          <a:spcPts val="0"/>
                        </a:spcAft>
                      </a:pPr>
                      <a:r>
                        <a:rPr lang="en-US" sz="1300" dirty="0">
                          <a:effectLst/>
                        </a:rPr>
                        <a:t>871.98</a:t>
                      </a:r>
                      <a:endParaRPr lang="tr-TR" sz="1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tc>
                  <a:txBody>
                    <a:bodyPr/>
                    <a:lstStyle/>
                    <a:p>
                      <a:pPr algn="just">
                        <a:lnSpc>
                          <a:spcPct val="115000"/>
                        </a:lnSpc>
                        <a:spcAft>
                          <a:spcPts val="0"/>
                        </a:spcAft>
                      </a:pPr>
                      <a:r>
                        <a:rPr lang="en-US" sz="1300" dirty="0">
                          <a:effectLst/>
                        </a:rPr>
                        <a:t>The band occurs from the translational vibration of OH in EWS.</a:t>
                      </a:r>
                      <a:endParaRPr lang="tr-TR" sz="14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987" marR="48987" marT="0" marB="0"/>
                </a:tc>
                <a:extLst>
                  <a:ext uri="{0D108BD9-81ED-4DB2-BD59-A6C34878D82A}">
                    <a16:rowId xmlns:a16="http://schemas.microsoft.com/office/drawing/2014/main" val="10005"/>
                  </a:ext>
                </a:extLst>
              </a:tr>
            </a:tbl>
          </a:graphicData>
        </a:graphic>
      </p:graphicFrame>
      <p:pic>
        <p:nvPicPr>
          <p:cNvPr id="16" name="Resim 15"/>
          <p:cNvPicPr>
            <a:picLocks noChangeAspect="1"/>
          </p:cNvPicPr>
          <p:nvPr/>
        </p:nvPicPr>
        <p:blipFill>
          <a:blip r:embed="rId6"/>
          <a:stretch>
            <a:fillRect/>
          </a:stretch>
        </p:blipFill>
        <p:spPr>
          <a:xfrm>
            <a:off x="14556738" y="16882597"/>
            <a:ext cx="7553355" cy="3846431"/>
          </a:xfrm>
          <a:prstGeom prst="rect">
            <a:avLst/>
          </a:prstGeom>
          <a:ln>
            <a:solidFill>
              <a:srgbClr val="009999"/>
            </a:solidFill>
          </a:ln>
        </p:spPr>
      </p:pic>
      <p:pic>
        <p:nvPicPr>
          <p:cNvPr id="17" name="Resim 16" descr="son"/>
          <p:cNvPicPr/>
          <p:nvPr/>
        </p:nvPicPr>
        <p:blipFill>
          <a:blip r:embed="rId7">
            <a:extLst>
              <a:ext uri="{28A0092B-C50C-407E-A947-70E740481C1C}">
                <a14:useLocalDpi xmlns:a14="http://schemas.microsoft.com/office/drawing/2010/main" val="0"/>
              </a:ext>
            </a:extLst>
          </a:blip>
          <a:srcRect/>
          <a:stretch>
            <a:fillRect/>
          </a:stretch>
        </p:blipFill>
        <p:spPr bwMode="auto">
          <a:xfrm>
            <a:off x="14754048" y="4592574"/>
            <a:ext cx="7158734" cy="4317625"/>
          </a:xfrm>
          <a:prstGeom prst="rect">
            <a:avLst/>
          </a:prstGeom>
          <a:noFill/>
          <a:ln>
            <a:solidFill>
              <a:srgbClr val="009999"/>
            </a:solidFill>
          </a:ln>
        </p:spPr>
      </p:pic>
    </p:spTree>
    <p:extLst>
      <p:ext uri="{BB962C8B-B14F-4D97-AF65-F5344CB8AC3E}">
        <p14:creationId xmlns:p14="http://schemas.microsoft.com/office/powerpoint/2010/main" val="2848557422"/>
      </p:ext>
    </p:extLst>
  </p:cSld>
  <p:clrMapOvr>
    <a:masterClrMapping/>
  </p:clrMapOvr>
</p:sld>
</file>

<file path=ppt/theme/theme1.xml><?xml version="1.0" encoding="utf-8"?>
<a:theme xmlns:a="http://schemas.openxmlformats.org/drawingml/2006/main" name="Office 2013 - 2022 Teması">
  <a:themeElements>
    <a:clrScheme name="Office 2013 - 2022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1574</TotalTime>
  <Words>1390</Words>
  <Application>Microsoft Office PowerPoint</Application>
  <PresentationFormat>Özel</PresentationFormat>
  <Paragraphs>200</Paragraphs>
  <Slides>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vt:i4>
      </vt:variant>
    </vt:vector>
  </HeadingPairs>
  <TitlesOfParts>
    <vt:vector size="6" baseType="lpstr">
      <vt:lpstr>Arial</vt:lpstr>
      <vt:lpstr>Bookman Old Style</vt:lpstr>
      <vt:lpstr>Calibri</vt:lpstr>
      <vt:lpstr>Calibri Light</vt:lpstr>
      <vt:lpstr>Office 2013 - 2022 Teması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gediz uğuz</dc:creator>
  <cp:lastModifiedBy>Rukan Can Seyfeli</cp:lastModifiedBy>
  <cp:revision>22</cp:revision>
  <dcterms:created xsi:type="dcterms:W3CDTF">2018-04-29T04:31:03Z</dcterms:created>
  <dcterms:modified xsi:type="dcterms:W3CDTF">2025-06-03T08:25:01Z</dcterms:modified>
</cp:coreProperties>
</file>